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411" r:id="rId2"/>
    <p:sldId id="410" r:id="rId3"/>
    <p:sldId id="393" r:id="rId4"/>
    <p:sldId id="380" r:id="rId5"/>
    <p:sldId id="436" r:id="rId6"/>
    <p:sldId id="370" r:id="rId7"/>
    <p:sldId id="482" r:id="rId8"/>
    <p:sldId id="371" r:id="rId9"/>
    <p:sldId id="369" r:id="rId10"/>
    <p:sldId id="483" r:id="rId11"/>
    <p:sldId id="484" r:id="rId12"/>
    <p:sldId id="417" r:id="rId13"/>
    <p:sldId id="375" r:id="rId14"/>
    <p:sldId id="395" r:id="rId15"/>
    <p:sldId id="418" r:id="rId16"/>
    <p:sldId id="384" r:id="rId17"/>
    <p:sldId id="426" r:id="rId18"/>
    <p:sldId id="372" r:id="rId19"/>
    <p:sldId id="394" r:id="rId20"/>
    <p:sldId id="378" r:id="rId21"/>
    <p:sldId id="379" r:id="rId22"/>
    <p:sldId id="376" r:id="rId23"/>
    <p:sldId id="387" r:id="rId24"/>
    <p:sldId id="377" r:id="rId25"/>
    <p:sldId id="397" r:id="rId26"/>
    <p:sldId id="373" r:id="rId27"/>
    <p:sldId id="398" r:id="rId28"/>
    <p:sldId id="381" r:id="rId29"/>
    <p:sldId id="438" r:id="rId30"/>
    <p:sldId id="374" r:id="rId31"/>
    <p:sldId id="383" r:id="rId32"/>
    <p:sldId id="396" r:id="rId33"/>
    <p:sldId id="412" r:id="rId34"/>
    <p:sldId id="408" r:id="rId35"/>
    <p:sldId id="442" r:id="rId36"/>
    <p:sldId id="425" r:id="rId37"/>
    <p:sldId id="427" r:id="rId38"/>
    <p:sldId id="444" r:id="rId39"/>
    <p:sldId id="414" r:id="rId40"/>
    <p:sldId id="382" r:id="rId41"/>
    <p:sldId id="415" r:id="rId42"/>
    <p:sldId id="416" r:id="rId43"/>
    <p:sldId id="407" r:id="rId44"/>
    <p:sldId id="386" r:id="rId45"/>
    <p:sldId id="406" r:id="rId46"/>
    <p:sldId id="409" r:id="rId47"/>
    <p:sldId id="389" r:id="rId48"/>
    <p:sldId id="437" r:id="rId49"/>
    <p:sldId id="419" r:id="rId50"/>
    <p:sldId id="420" r:id="rId51"/>
    <p:sldId id="413" r:id="rId52"/>
    <p:sldId id="443" r:id="rId53"/>
    <p:sldId id="402" r:id="rId54"/>
    <p:sldId id="399" r:id="rId55"/>
    <p:sldId id="401" r:id="rId56"/>
    <p:sldId id="435" r:id="rId57"/>
    <p:sldId id="403" r:id="rId58"/>
    <p:sldId id="400" r:id="rId59"/>
    <p:sldId id="404" r:id="rId60"/>
    <p:sldId id="405" r:id="rId61"/>
    <p:sldId id="449" r:id="rId62"/>
    <p:sldId id="429" r:id="rId63"/>
    <p:sldId id="428" r:id="rId64"/>
    <p:sldId id="390" r:id="rId65"/>
    <p:sldId id="439" r:id="rId66"/>
    <p:sldId id="421" r:id="rId67"/>
    <p:sldId id="447" r:id="rId68"/>
    <p:sldId id="450" r:id="rId69"/>
    <p:sldId id="448" r:id="rId70"/>
    <p:sldId id="451" r:id="rId71"/>
    <p:sldId id="446" r:id="rId72"/>
    <p:sldId id="453" r:id="rId73"/>
    <p:sldId id="445" r:id="rId74"/>
    <p:sldId id="455" r:id="rId75"/>
    <p:sldId id="456" r:id="rId76"/>
    <p:sldId id="464" r:id="rId77"/>
    <p:sldId id="463" r:id="rId78"/>
    <p:sldId id="460" r:id="rId79"/>
    <p:sldId id="452" r:id="rId80"/>
    <p:sldId id="391" r:id="rId81"/>
    <p:sldId id="440" r:id="rId82"/>
    <p:sldId id="422" r:id="rId83"/>
    <p:sldId id="458" r:id="rId84"/>
    <p:sldId id="465" r:id="rId85"/>
    <p:sldId id="461" r:id="rId86"/>
    <p:sldId id="467" r:id="rId87"/>
    <p:sldId id="476" r:id="rId88"/>
    <p:sldId id="466" r:id="rId89"/>
    <p:sldId id="459" r:id="rId90"/>
    <p:sldId id="474" r:id="rId91"/>
    <p:sldId id="469" r:id="rId92"/>
    <p:sldId id="392" r:id="rId93"/>
    <p:sldId id="441" r:id="rId94"/>
    <p:sldId id="423" r:id="rId95"/>
    <p:sldId id="431" r:id="rId96"/>
    <p:sldId id="472" r:id="rId97"/>
    <p:sldId id="477" r:id="rId98"/>
    <p:sldId id="478" r:id="rId99"/>
    <p:sldId id="430" r:id="rId100"/>
    <p:sldId id="475" r:id="rId101"/>
    <p:sldId id="480" r:id="rId102"/>
    <p:sldId id="479" r:id="rId103"/>
    <p:sldId id="470" r:id="rId104"/>
    <p:sldId id="481" r:id="rId105"/>
    <p:sldId id="471" r:id="rId106"/>
    <p:sldId id="473" r:id="rId107"/>
    <p:sldId id="424"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C8CEFE1-9654-44F2-8DB4-67913AAF2D71}">
          <p14:sldIdLst>
            <p14:sldId id="411"/>
            <p14:sldId id="410"/>
            <p14:sldId id="393"/>
          </p14:sldIdLst>
        </p14:section>
        <p14:section name="Part 1: The Early Years of Electricity" id="{5D70FA47-02A4-4FBF-901B-BA6B4D357964}">
          <p14:sldIdLst>
            <p14:sldId id="380"/>
            <p14:sldId id="436"/>
            <p14:sldId id="370"/>
            <p14:sldId id="482"/>
            <p14:sldId id="371"/>
            <p14:sldId id="369"/>
            <p14:sldId id="483"/>
            <p14:sldId id="484"/>
            <p14:sldId id="417"/>
            <p14:sldId id="375"/>
            <p14:sldId id="395"/>
            <p14:sldId id="418"/>
            <p14:sldId id="384"/>
            <p14:sldId id="426"/>
            <p14:sldId id="372"/>
            <p14:sldId id="394"/>
            <p14:sldId id="378"/>
            <p14:sldId id="379"/>
            <p14:sldId id="376"/>
            <p14:sldId id="387"/>
            <p14:sldId id="377"/>
            <p14:sldId id="397"/>
            <p14:sldId id="373"/>
            <p14:sldId id="398"/>
          </p14:sldIdLst>
        </p14:section>
        <p14:section name="Part 2: Private Companies and Municipal Power" id="{3AEEA57A-341B-4572-B145-490A43129922}">
          <p14:sldIdLst>
            <p14:sldId id="381"/>
            <p14:sldId id="438"/>
            <p14:sldId id="374"/>
            <p14:sldId id="383"/>
            <p14:sldId id="396"/>
            <p14:sldId id="412"/>
            <p14:sldId id="408"/>
            <p14:sldId id="442"/>
            <p14:sldId id="425"/>
            <p14:sldId id="427"/>
            <p14:sldId id="444"/>
            <p14:sldId id="414"/>
            <p14:sldId id="382"/>
            <p14:sldId id="415"/>
            <p14:sldId id="416"/>
            <p14:sldId id="407"/>
            <p14:sldId id="386"/>
            <p14:sldId id="406"/>
            <p14:sldId id="409"/>
          </p14:sldIdLst>
        </p14:section>
        <p14:section name="Part 3: The Emergence of Federal Power" id="{FF22E92B-09DC-4D60-A15A-2978B43986C2}">
          <p14:sldIdLst>
            <p14:sldId id="389"/>
            <p14:sldId id="437"/>
            <p14:sldId id="419"/>
            <p14:sldId id="420"/>
            <p14:sldId id="413"/>
            <p14:sldId id="443"/>
            <p14:sldId id="402"/>
            <p14:sldId id="399"/>
            <p14:sldId id="401"/>
            <p14:sldId id="435"/>
            <p14:sldId id="403"/>
            <p14:sldId id="400"/>
            <p14:sldId id="404"/>
            <p14:sldId id="405"/>
            <p14:sldId id="449"/>
            <p14:sldId id="429"/>
            <p14:sldId id="428"/>
          </p14:sldIdLst>
        </p14:section>
        <p14:section name="Part 4: Post War Growth" id="{E535AAE4-B10B-40C4-A356-C1FC728CCC45}">
          <p14:sldIdLst>
            <p14:sldId id="390"/>
            <p14:sldId id="439"/>
            <p14:sldId id="421"/>
            <p14:sldId id="447"/>
            <p14:sldId id="450"/>
            <p14:sldId id="448"/>
            <p14:sldId id="451"/>
            <p14:sldId id="446"/>
            <p14:sldId id="453"/>
            <p14:sldId id="445"/>
            <p14:sldId id="455"/>
            <p14:sldId id="456"/>
            <p14:sldId id="464"/>
            <p14:sldId id="463"/>
            <p14:sldId id="460"/>
            <p14:sldId id="452"/>
          </p14:sldIdLst>
        </p14:section>
        <p14:section name="Part 5: Challenges" id="{594C4891-479A-4184-A457-E8218512C518}">
          <p14:sldIdLst>
            <p14:sldId id="391"/>
            <p14:sldId id="440"/>
            <p14:sldId id="422"/>
            <p14:sldId id="458"/>
            <p14:sldId id="465"/>
            <p14:sldId id="461"/>
            <p14:sldId id="467"/>
            <p14:sldId id="476"/>
            <p14:sldId id="466"/>
            <p14:sldId id="459"/>
            <p14:sldId id="474"/>
            <p14:sldId id="469"/>
          </p14:sldIdLst>
        </p14:section>
        <p14:section name="Part 6: The Modern Electric System in the Northwest" id="{A22CBF66-0A93-4A73-ABD7-E8B75112A367}">
          <p14:sldIdLst>
            <p14:sldId id="392"/>
            <p14:sldId id="441"/>
            <p14:sldId id="423"/>
            <p14:sldId id="431"/>
            <p14:sldId id="472"/>
            <p14:sldId id="477"/>
            <p14:sldId id="478"/>
            <p14:sldId id="430"/>
            <p14:sldId id="475"/>
            <p14:sldId id="480"/>
            <p14:sldId id="479"/>
            <p14:sldId id="470"/>
            <p14:sldId id="481"/>
            <p14:sldId id="471"/>
            <p14:sldId id="473"/>
            <p14:sldId id="42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61" autoAdjust="0"/>
    <p:restoredTop sz="86137" autoAdjust="0"/>
  </p:normalViewPr>
  <p:slideViewPr>
    <p:cSldViewPr>
      <p:cViewPr varScale="1">
        <p:scale>
          <a:sx n="60" d="100"/>
          <a:sy n="60" d="100"/>
        </p:scale>
        <p:origin x="-864" y="-96"/>
      </p:cViewPr>
      <p:guideLst>
        <p:guide orient="horz" pos="2160"/>
        <p:guide pos="2880"/>
      </p:guideLst>
    </p:cSldViewPr>
  </p:slideViewPr>
  <p:notesTextViewPr>
    <p:cViewPr>
      <p:scale>
        <a:sx n="100" d="100"/>
        <a:sy n="100" d="100"/>
      </p:scale>
      <p:origin x="0" y="0"/>
    </p:cViewPr>
  </p:notesTextViewPr>
  <p:sorterViewPr>
    <p:cViewPr>
      <p:scale>
        <a:sx n="33" d="100"/>
        <a:sy n="33" d="100"/>
      </p:scale>
      <p:origin x="0" y="864"/>
    </p:cViewPr>
  </p:sorterViewPr>
  <p:notesViewPr>
    <p:cSldViewPr>
      <p:cViewPr varScale="1">
        <p:scale>
          <a:sx n="54" d="100"/>
          <a:sy n="54" d="100"/>
        </p:scale>
        <p:origin x="-288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pPr/>
              <a:t>9/24/2012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pPr/>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1</a:t>
            </a:fld>
            <a:endParaRPr lang="en-US"/>
          </a:p>
        </p:txBody>
      </p:sp>
    </p:spTree>
    <p:extLst>
      <p:ext uri="{BB962C8B-B14F-4D97-AF65-F5344CB8AC3E}">
        <p14:creationId xmlns:p14="http://schemas.microsoft.com/office/powerpoint/2010/main" val="1065030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u="none" dirty="0" smtClean="0">
                <a:latin typeface="Times New Roman" pitchFamily="18" charset="0"/>
                <a:cs typeface="Times New Roman" pitchFamily="18" charset="0"/>
              </a:rPr>
              <a:t>C and C Mill at Spokane Falls.  ca 1885.  This was the first standalone hydroelectric facility in the Northwest.</a:t>
            </a:r>
          </a:p>
          <a:p>
            <a:r>
              <a:rPr lang="en-US" dirty="0" smtClean="0">
                <a:latin typeface="Times New Roman" pitchFamily="18" charset="0"/>
                <a:cs typeface="Times New Roman" pitchFamily="18" charset="0"/>
              </a:rPr>
              <a:t>Source: Spokane Public Library</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10</a:t>
            </a:fld>
            <a:endParaRPr lang="en-US" dirty="0"/>
          </a:p>
        </p:txBody>
      </p:sp>
    </p:spTree>
    <p:extLst>
      <p:ext uri="{BB962C8B-B14F-4D97-AF65-F5344CB8AC3E}">
        <p14:creationId xmlns:p14="http://schemas.microsoft.com/office/powerpoint/2010/main" val="163332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Edison 100 kW Dynamo No. 16, originally</a:t>
            </a:r>
            <a:r>
              <a:rPr lang="en-US" baseline="0" dirty="0" smtClean="0">
                <a:latin typeface="Times New Roman" pitchFamily="18" charset="0"/>
                <a:cs typeface="Times New Roman" pitchFamily="18" charset="0"/>
              </a:rPr>
              <a:t> installed at Edison's Brooklyn Pearl Street Station after a fire in 1890.</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Source: Robert W. Lobenstein, “Saving History: the Story of Edison Dynamo No.16”, IEEE Power and Energy Magazine, Volume</a:t>
            </a:r>
            <a:r>
              <a:rPr lang="en-US" baseline="0" dirty="0" smtClean="0">
                <a:latin typeface="Times New Roman" pitchFamily="18" charset="0"/>
                <a:cs typeface="Times New Roman" pitchFamily="18" charset="0"/>
              </a:rPr>
              <a:t> 10, Issue 3, pp. 72-82.</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11</a:t>
            </a:fld>
            <a:endParaRPr lang="en-US"/>
          </a:p>
        </p:txBody>
      </p:sp>
    </p:spTree>
    <p:extLst>
      <p:ext uri="{BB962C8B-B14F-4D97-AF65-F5344CB8AC3E}">
        <p14:creationId xmlns:p14="http://schemas.microsoft.com/office/powerpoint/2010/main" val="1257618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Seattle Street Lighting ca 1900.</a:t>
            </a:r>
          </a:p>
          <a:p>
            <a:r>
              <a:rPr lang="en-US" dirty="0" smtClean="0">
                <a:latin typeface="Times New Roman" pitchFamily="18" charset="0"/>
                <a:cs typeface="Times New Roman" pitchFamily="18" charset="0"/>
              </a:rPr>
              <a:t>Source: City of</a:t>
            </a:r>
            <a:r>
              <a:rPr lang="en-US" baseline="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Seattle Municipal Archives</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12</a:t>
            </a:fld>
            <a:endParaRPr lang="en-US"/>
          </a:p>
        </p:txBody>
      </p:sp>
    </p:spTree>
    <p:extLst>
      <p:ext uri="{BB962C8B-B14F-4D97-AF65-F5344CB8AC3E}">
        <p14:creationId xmlns:p14="http://schemas.microsoft.com/office/powerpoint/2010/main" val="1256585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Edison and Shelby light bulb advertisement.</a:t>
            </a:r>
          </a:p>
          <a:p>
            <a:r>
              <a:rPr lang="en-US" dirty="0" smtClean="0">
                <a:latin typeface="Times New Roman" pitchFamily="18" charset="0"/>
                <a:cs typeface="Times New Roman" pitchFamily="18" charset="0"/>
              </a:rPr>
              <a:t>Source: University of Washington Digital Libraries</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13</a:t>
            </a:fld>
            <a:endParaRPr lang="en-US"/>
          </a:p>
        </p:txBody>
      </p:sp>
    </p:spTree>
    <p:extLst>
      <p:ext uri="{BB962C8B-B14F-4D97-AF65-F5344CB8AC3E}">
        <p14:creationId xmlns:p14="http://schemas.microsoft.com/office/powerpoint/2010/main" val="324436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Street car operated by Guy Phinney, Guy is seen on the car.</a:t>
            </a:r>
            <a:r>
              <a:rPr lang="en-US" baseline="0" dirty="0" smtClean="0">
                <a:latin typeface="Times New Roman" pitchFamily="18" charset="0"/>
                <a:cs typeface="Times New Roman" pitchFamily="18" charset="0"/>
              </a:rPr>
              <a:t>  Phinney Ridge, Seattle Washington.</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Source: University of Washington Digital Libraries</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14</a:t>
            </a:fld>
            <a:endParaRPr lang="en-US"/>
          </a:p>
        </p:txBody>
      </p:sp>
    </p:spTree>
    <p:extLst>
      <p:ext uri="{BB962C8B-B14F-4D97-AF65-F5344CB8AC3E}">
        <p14:creationId xmlns:p14="http://schemas.microsoft.com/office/powerpoint/2010/main" val="3096559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pitchFamily="18" charset="0"/>
                <a:cs typeface="Times New Roman" pitchFamily="18" charset="0"/>
              </a:rPr>
              <a:t>Circuit</a:t>
            </a:r>
            <a:r>
              <a:rPr lang="en-US" baseline="0" dirty="0" smtClean="0">
                <a:latin typeface="Times New Roman" pitchFamily="18" charset="0"/>
                <a:cs typeface="Times New Roman" pitchFamily="18" charset="0"/>
              </a:rPr>
              <a:t> diagram for a</a:t>
            </a:r>
            <a:r>
              <a:rPr lang="en-US" dirty="0" smtClean="0">
                <a:latin typeface="Times New Roman" pitchFamily="18" charset="0"/>
                <a:cs typeface="Times New Roman" pitchFamily="18" charset="0"/>
              </a:rPr>
              <a:t> cumulatively compounded</a:t>
            </a:r>
            <a:r>
              <a:rPr lang="en-US" baseline="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DC motor.  The interpole windings</a:t>
            </a:r>
            <a:r>
              <a:rPr lang="en-US" baseline="0" dirty="0" smtClean="0">
                <a:latin typeface="Times New Roman" pitchFamily="18" charset="0"/>
                <a:cs typeface="Times New Roman" pitchFamily="18" charset="0"/>
              </a:rPr>
              <a:t> can be seen between the series winding and the armature.  It was these windings that adjusted the armature distortion in the air gap, due to load, and helped reduce sparking.</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15</a:t>
            </a:fld>
            <a:endParaRPr lang="en-US"/>
          </a:p>
        </p:txBody>
      </p:sp>
    </p:spTree>
    <p:extLst>
      <p:ext uri="{BB962C8B-B14F-4D97-AF65-F5344CB8AC3E}">
        <p14:creationId xmlns:p14="http://schemas.microsoft.com/office/powerpoint/2010/main" val="1521633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Utilities poles with</a:t>
            </a:r>
            <a:r>
              <a:rPr lang="en-US" baseline="0" dirty="0" smtClean="0">
                <a:latin typeface="Times New Roman" pitchFamily="18" charset="0"/>
                <a:cs typeface="Times New Roman" pitchFamily="18" charset="0"/>
              </a:rPr>
              <a:t> multiple sets of distribution lines.  Pike Street, Seattle Washington, ca 1905.</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Source: University of Washington Digital Libraries</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16</a:t>
            </a:fld>
            <a:endParaRPr lang="en-US"/>
          </a:p>
        </p:txBody>
      </p:sp>
    </p:spTree>
    <p:extLst>
      <p:ext uri="{BB962C8B-B14F-4D97-AF65-F5344CB8AC3E}">
        <p14:creationId xmlns:p14="http://schemas.microsoft.com/office/powerpoint/2010/main" val="1889781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One of six of the Pearl Street Station Jumbo Dynamos,</a:t>
            </a:r>
            <a:r>
              <a:rPr lang="en-US" baseline="0" dirty="0" smtClean="0">
                <a:latin typeface="Times New Roman" pitchFamily="18" charset="0"/>
                <a:cs typeface="Times New Roman" pitchFamily="18" charset="0"/>
              </a:rPr>
              <a:t> each was rated at approximately 100 kW.</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Source: Edison National Historic Site.</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17</a:t>
            </a:fld>
            <a:endParaRPr lang="en-US"/>
          </a:p>
        </p:txBody>
      </p:sp>
    </p:spTree>
    <p:extLst>
      <p:ext uri="{BB962C8B-B14F-4D97-AF65-F5344CB8AC3E}">
        <p14:creationId xmlns:p14="http://schemas.microsoft.com/office/powerpoint/2010/main" val="2379263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Bellingham Washington, 1900. (Note</a:t>
            </a:r>
            <a:r>
              <a:rPr lang="en-US" baseline="0" dirty="0" smtClean="0">
                <a:latin typeface="Times New Roman" pitchFamily="18" charset="0"/>
                <a:cs typeface="Times New Roman" pitchFamily="18" charset="0"/>
              </a:rPr>
              <a:t> the elephant in the middle, Barnum &amp; Baily was in town.)</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Source: University of Washington Digital Libraries</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18</a:t>
            </a:fld>
            <a:endParaRPr lang="en-US"/>
          </a:p>
        </p:txBody>
      </p:sp>
    </p:spTree>
    <p:extLst>
      <p:ext uri="{BB962C8B-B14F-4D97-AF65-F5344CB8AC3E}">
        <p14:creationId xmlns:p14="http://schemas.microsoft.com/office/powerpoint/2010/main" val="4127379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19</a:t>
            </a:fld>
            <a:endParaRPr lang="en-US"/>
          </a:p>
        </p:txBody>
      </p:sp>
    </p:spTree>
    <p:extLst>
      <p:ext uri="{BB962C8B-B14F-4D97-AF65-F5344CB8AC3E}">
        <p14:creationId xmlns:p14="http://schemas.microsoft.com/office/powerpoint/2010/main" val="303158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2</a:t>
            </a:fld>
            <a:endParaRPr lang="en-US"/>
          </a:p>
        </p:txBody>
      </p:sp>
    </p:spTree>
    <p:extLst>
      <p:ext uri="{BB962C8B-B14F-4D97-AF65-F5344CB8AC3E}">
        <p14:creationId xmlns:p14="http://schemas.microsoft.com/office/powerpoint/2010/main" val="3129522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Photos of Nikola Tesla (Alternating Current-Westinghouse) and Thomas</a:t>
            </a:r>
            <a:r>
              <a:rPr lang="en-US" baseline="0" dirty="0" smtClean="0">
                <a:latin typeface="Times New Roman" pitchFamily="18" charset="0"/>
                <a:cs typeface="Times New Roman" pitchFamily="18" charset="0"/>
              </a:rPr>
              <a:t> Alva Edison (Direct Current)</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Source: University of Washington Digital Libraries</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20</a:t>
            </a:fld>
            <a:endParaRPr lang="en-US"/>
          </a:p>
        </p:txBody>
      </p:sp>
    </p:spTree>
    <p:extLst>
      <p:ext uri="{BB962C8B-B14F-4D97-AF65-F5344CB8AC3E}">
        <p14:creationId xmlns:p14="http://schemas.microsoft.com/office/powerpoint/2010/main" val="1558156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Motor</a:t>
            </a:r>
            <a:r>
              <a:rPr lang="en-US" baseline="0" dirty="0" smtClean="0">
                <a:latin typeface="Times New Roman" pitchFamily="18" charset="0"/>
                <a:cs typeface="Times New Roman" pitchFamily="18" charset="0"/>
              </a:rPr>
              <a:t> generator sets at a Tacoma Power receiving substation, from Electron.  ca 1904</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Source: University of Washington Digital Libraries</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21</a:t>
            </a:fld>
            <a:endParaRPr lang="en-US"/>
          </a:p>
        </p:txBody>
      </p:sp>
    </p:spTree>
    <p:extLst>
      <p:ext uri="{BB962C8B-B14F-4D97-AF65-F5344CB8AC3E}">
        <p14:creationId xmlns:p14="http://schemas.microsoft.com/office/powerpoint/2010/main" val="1767402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22</a:t>
            </a:fld>
            <a:endParaRPr lang="en-US"/>
          </a:p>
        </p:txBody>
      </p:sp>
    </p:spTree>
    <p:extLst>
      <p:ext uri="{BB962C8B-B14F-4D97-AF65-F5344CB8AC3E}">
        <p14:creationId xmlns:p14="http://schemas.microsoft.com/office/powerpoint/2010/main" val="2855808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Seattle Brewing and Malting Company ca 1914.  This is an example of the generators</a:t>
            </a:r>
            <a:r>
              <a:rPr lang="en-US" baseline="0" dirty="0" smtClean="0"/>
              <a:t> required for a small system; a stand alone industrial system in this case.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23</a:t>
            </a:fld>
            <a:endParaRPr lang="en-US"/>
          </a:p>
        </p:txBody>
      </p:sp>
    </p:spTree>
    <p:extLst>
      <p:ext uri="{BB962C8B-B14F-4D97-AF65-F5344CB8AC3E}">
        <p14:creationId xmlns:p14="http://schemas.microsoft.com/office/powerpoint/2010/main" val="1393162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Advertisement for the one of the Seattle Electric Companies</a:t>
            </a:r>
            <a:r>
              <a:rPr lang="en-US" baseline="0" dirty="0" smtClean="0"/>
              <a:t> street cars.  In 1901 SEC owned all 22 of the cities street car lines.</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24</a:t>
            </a:fld>
            <a:endParaRPr lang="en-US"/>
          </a:p>
        </p:txBody>
      </p:sp>
    </p:spTree>
    <p:extLst>
      <p:ext uri="{BB962C8B-B14F-4D97-AF65-F5344CB8AC3E}">
        <p14:creationId xmlns:p14="http://schemas.microsoft.com/office/powerpoint/2010/main" val="4104205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The companies that formed the Seattle Electric Company</a:t>
            </a:r>
            <a:r>
              <a:rPr lang="en-US" baseline="0" dirty="0" smtClean="0"/>
              <a:t> in 1900, a Stone &amp; Webster.</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Source: Duplicated</a:t>
            </a:r>
            <a:r>
              <a:rPr lang="en-US" baseline="0" dirty="0" smtClean="0"/>
              <a:t> based on </a:t>
            </a:r>
            <a:r>
              <a:rPr lang="en-US" dirty="0" smtClean="0"/>
              <a:t>Neil McReynolds, “A Century of Service, The Puget Power Story” </a:t>
            </a:r>
          </a:p>
        </p:txBody>
      </p:sp>
      <p:sp>
        <p:nvSpPr>
          <p:cNvPr id="4" name="Slide Number Placeholder 3"/>
          <p:cNvSpPr>
            <a:spLocks noGrp="1"/>
          </p:cNvSpPr>
          <p:nvPr>
            <p:ph type="sldNum" sz="quarter" idx="10"/>
          </p:nvPr>
        </p:nvSpPr>
        <p:spPr/>
        <p:txBody>
          <a:bodyPr/>
          <a:lstStyle/>
          <a:p>
            <a:fld id="{C765D880-AED1-4AB5-800B-489AADCE6EA4}" type="slidenum">
              <a:rPr lang="en-US" smtClean="0"/>
              <a:pPr/>
              <a:t>25</a:t>
            </a:fld>
            <a:endParaRPr lang="en-US"/>
          </a:p>
        </p:txBody>
      </p:sp>
    </p:spTree>
    <p:extLst>
      <p:ext uri="{BB962C8B-B14F-4D97-AF65-F5344CB8AC3E}">
        <p14:creationId xmlns:p14="http://schemas.microsoft.com/office/powerpoint/2010/main" val="3112490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Interior of the Snoqualmie Falls underground</a:t>
            </a:r>
            <a:r>
              <a:rPr lang="en-US" baseline="0" dirty="0" smtClean="0"/>
              <a:t> chamber.  No Date.</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26</a:t>
            </a:fld>
            <a:endParaRPr lang="en-US"/>
          </a:p>
        </p:txBody>
      </p:sp>
    </p:spTree>
    <p:extLst>
      <p:ext uri="{BB962C8B-B14F-4D97-AF65-F5344CB8AC3E}">
        <p14:creationId xmlns:p14="http://schemas.microsoft.com/office/powerpoint/2010/main" val="1890996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Road</a:t>
            </a:r>
            <a:r>
              <a:rPr lang="en-US" baseline="0" dirty="0" smtClean="0"/>
              <a:t> to Snoqualmie Falls, including the power lines connecting the generators. 1901.</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27</a:t>
            </a:fld>
            <a:endParaRPr lang="en-US"/>
          </a:p>
        </p:txBody>
      </p:sp>
    </p:spTree>
    <p:extLst>
      <p:ext uri="{BB962C8B-B14F-4D97-AF65-F5344CB8AC3E}">
        <p14:creationId xmlns:p14="http://schemas.microsoft.com/office/powerpoint/2010/main" val="2382474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Picture Details:</a:t>
            </a:r>
          </a:p>
          <a:p>
            <a:r>
              <a:rPr lang="en-US" dirty="0" smtClean="0"/>
              <a:t>Left: Cedar Falls power house 1912.</a:t>
            </a:r>
            <a:r>
              <a:rPr lang="en-US" baseline="0" dirty="0" smtClean="0"/>
              <a:t>  Operated by Seattle Water Department, and later by Seattle City Light, this was the first municipal dam for power production</a:t>
            </a:r>
            <a:r>
              <a:rPr lang="en-US" dirty="0" smtClean="0"/>
              <a:t>.</a:t>
            </a:r>
          </a:p>
          <a:p>
            <a:r>
              <a:rPr lang="en-US" dirty="0" smtClean="0"/>
              <a:t>Source: University of Washington Digital Libraries</a:t>
            </a:r>
            <a:endParaRPr lang="en-US" baseline="0" dirty="0" smtClean="0"/>
          </a:p>
          <a:p>
            <a:r>
              <a:rPr lang="en-US" baseline="0" dirty="0" smtClean="0"/>
              <a:t>Right: George Town Steam Plant 1920, Seattle Washington.  Built by the Seattle Electric Company in 1909 it was constructed to provide AC power for the city of Georgetown, and DC power for the interurban railway between Seattle and Tacoma.</a:t>
            </a:r>
          </a:p>
          <a:p>
            <a:r>
              <a:rPr lang="en-US" dirty="0" smtClean="0"/>
              <a:t>Source: University of Washington Digital Libraries</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28</a:t>
            </a:fld>
            <a:endParaRPr lang="en-US"/>
          </a:p>
        </p:txBody>
      </p:sp>
    </p:spTree>
    <p:extLst>
      <p:ext uri="{BB962C8B-B14F-4D97-AF65-F5344CB8AC3E}">
        <p14:creationId xmlns:p14="http://schemas.microsoft.com/office/powerpoint/2010/main" val="3650684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Seattle Washington,</a:t>
            </a:r>
            <a:r>
              <a:rPr lang="en-US" baseline="0" dirty="0" smtClean="0"/>
              <a:t> </a:t>
            </a:r>
            <a:r>
              <a:rPr lang="en-US" dirty="0" smtClean="0"/>
              <a:t>1</a:t>
            </a:r>
            <a:r>
              <a:rPr lang="en-US" baseline="30000" dirty="0" smtClean="0"/>
              <a:t>st</a:t>
            </a:r>
            <a:r>
              <a:rPr lang="en-US" dirty="0" smtClean="0"/>
              <a:t> Ave looking south.</a:t>
            </a:r>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30</a:t>
            </a:fld>
            <a:endParaRPr lang="en-US"/>
          </a:p>
        </p:txBody>
      </p:sp>
    </p:spTree>
    <p:extLst>
      <p:ext uri="{BB962C8B-B14F-4D97-AF65-F5344CB8AC3E}">
        <p14:creationId xmlns:p14="http://schemas.microsoft.com/office/powerpoint/2010/main" val="2602579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3</a:t>
            </a:fld>
            <a:endParaRPr lang="en-US"/>
          </a:p>
        </p:txBody>
      </p:sp>
    </p:spTree>
    <p:extLst>
      <p:ext uri="{BB962C8B-B14F-4D97-AF65-F5344CB8AC3E}">
        <p14:creationId xmlns:p14="http://schemas.microsoft.com/office/powerpoint/2010/main" val="1216824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Snoqualmie Falls Power Company Seattle substation,</a:t>
            </a:r>
            <a:r>
              <a:rPr lang="en-US" baseline="0" dirty="0" smtClean="0"/>
              <a:t> ca 1901.</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31</a:t>
            </a:fld>
            <a:endParaRPr lang="en-US"/>
          </a:p>
        </p:txBody>
      </p:sp>
    </p:spTree>
    <p:extLst>
      <p:ext uri="{BB962C8B-B14F-4D97-AF65-F5344CB8AC3E}">
        <p14:creationId xmlns:p14="http://schemas.microsoft.com/office/powerpoint/2010/main" val="2016830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Interior of the Cedar Falls</a:t>
            </a:r>
            <a:r>
              <a:rPr lang="en-US" baseline="0" dirty="0" smtClean="0"/>
              <a:t> Power Plant, 1912. Operated by Seattle Water Department, and later by Seattle City Light, this was the first municipal dam for power production</a:t>
            </a:r>
            <a:r>
              <a:rPr lang="en-US" dirty="0" smtClean="0"/>
              <a:t>.</a:t>
            </a:r>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32</a:t>
            </a:fld>
            <a:endParaRPr lang="en-US"/>
          </a:p>
        </p:txBody>
      </p:sp>
    </p:spTree>
    <p:extLst>
      <p:ext uri="{BB962C8B-B14F-4D97-AF65-F5344CB8AC3E}">
        <p14:creationId xmlns:p14="http://schemas.microsoft.com/office/powerpoint/2010/main" val="2602085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Georgetown Steam</a:t>
            </a:r>
            <a:r>
              <a:rPr lang="en-US" baseline="0" dirty="0" smtClean="0"/>
              <a:t> Plant, Seattle Washington.  An example of a vertically mounted steam turbine, the first generation of generators to replace steam engines.</a:t>
            </a:r>
            <a:endParaRPr lang="en-US" dirty="0" smtClean="0"/>
          </a:p>
          <a:p>
            <a:r>
              <a:rPr lang="en-US" dirty="0" smtClean="0"/>
              <a:t>Source: Wikipedia</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33</a:t>
            </a:fld>
            <a:endParaRPr lang="en-US"/>
          </a:p>
        </p:txBody>
      </p:sp>
    </p:spTree>
    <p:extLst>
      <p:ext uri="{BB962C8B-B14F-4D97-AF65-F5344CB8AC3E}">
        <p14:creationId xmlns:p14="http://schemas.microsoft.com/office/powerpoint/2010/main" val="1178440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Puget Sound</a:t>
            </a:r>
            <a:r>
              <a:rPr lang="en-US" baseline="0" dirty="0" smtClean="0"/>
              <a:t> Power &amp; Light Companies White River Hydroelectric Project. 80,432 HP (59.98 MW).  Ca 1925</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34</a:t>
            </a:fld>
            <a:endParaRPr lang="en-US"/>
          </a:p>
        </p:txBody>
      </p:sp>
    </p:spTree>
    <p:extLst>
      <p:ext uri="{BB962C8B-B14F-4D97-AF65-F5344CB8AC3E}">
        <p14:creationId xmlns:p14="http://schemas.microsoft.com/office/powerpoint/2010/main" val="49663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The companies that formed the Puget</a:t>
            </a:r>
            <a:r>
              <a:rPr lang="en-US" baseline="0" dirty="0" smtClean="0"/>
              <a:t> Sound Traction Light &amp; Power Company in 1912.</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Source: Duplicated</a:t>
            </a:r>
            <a:r>
              <a:rPr lang="en-US" baseline="0" dirty="0" smtClean="0"/>
              <a:t> based on </a:t>
            </a:r>
            <a:r>
              <a:rPr lang="en-US" dirty="0" smtClean="0"/>
              <a:t>Neil McReynolds, “A Century of Service, The Puget Power Story” </a:t>
            </a:r>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35</a:t>
            </a:fld>
            <a:endParaRPr lang="en-US"/>
          </a:p>
        </p:txBody>
      </p:sp>
    </p:spTree>
    <p:extLst>
      <p:ext uri="{BB962C8B-B14F-4D97-AF65-F5344CB8AC3E}">
        <p14:creationId xmlns:p14="http://schemas.microsoft.com/office/powerpoint/2010/main" val="3638308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Stone &amp;</a:t>
            </a:r>
            <a:r>
              <a:rPr lang="en-US" baseline="0" dirty="0" smtClean="0"/>
              <a:t> Webster crew running lines over Stevens Pass, ca 1927.</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36</a:t>
            </a:fld>
            <a:endParaRPr lang="en-US"/>
          </a:p>
        </p:txBody>
      </p:sp>
    </p:spTree>
    <p:extLst>
      <p:ext uri="{BB962C8B-B14F-4D97-AF65-F5344CB8AC3E}">
        <p14:creationId xmlns:p14="http://schemas.microsoft.com/office/powerpoint/2010/main" val="833332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Gorge dam power house,</a:t>
            </a:r>
            <a:r>
              <a:rPr lang="en-US" baseline="0" dirty="0" smtClean="0"/>
              <a:t> 199.2 MW. </a:t>
            </a:r>
            <a:r>
              <a:rPr lang="en-US" dirty="0" smtClean="0"/>
              <a:t>ca 2012.</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37</a:t>
            </a:fld>
            <a:endParaRPr lang="en-US"/>
          </a:p>
        </p:txBody>
      </p:sp>
    </p:spTree>
    <p:extLst>
      <p:ext uri="{BB962C8B-B14F-4D97-AF65-F5344CB8AC3E}">
        <p14:creationId xmlns:p14="http://schemas.microsoft.com/office/powerpoint/2010/main" val="2211574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Elwha dam and power house, 1914.</a:t>
            </a:r>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38</a:t>
            </a:fld>
            <a:endParaRPr lang="en-US"/>
          </a:p>
        </p:txBody>
      </p:sp>
    </p:spTree>
    <p:extLst>
      <p:ext uri="{BB962C8B-B14F-4D97-AF65-F5344CB8AC3E}">
        <p14:creationId xmlns:p14="http://schemas.microsoft.com/office/powerpoint/2010/main" val="2643460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39</a:t>
            </a:fld>
            <a:endParaRPr lang="en-US"/>
          </a:p>
        </p:txBody>
      </p:sp>
    </p:spTree>
    <p:extLst>
      <p:ext uri="{BB962C8B-B14F-4D97-AF65-F5344CB8AC3E}">
        <p14:creationId xmlns:p14="http://schemas.microsoft.com/office/powerpoint/2010/main" val="961747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Metropolitan Theater, now the Metropolitan</a:t>
            </a:r>
            <a:r>
              <a:rPr lang="en-US" baseline="0" dirty="0" smtClean="0"/>
              <a:t> Opera,</a:t>
            </a:r>
            <a:r>
              <a:rPr lang="en-US" dirty="0" smtClean="0"/>
              <a:t> Program p.32, 1918.</a:t>
            </a:r>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40</a:t>
            </a:fld>
            <a:endParaRPr lang="en-US"/>
          </a:p>
        </p:txBody>
      </p:sp>
    </p:spTree>
    <p:extLst>
      <p:ext uri="{BB962C8B-B14F-4D97-AF65-F5344CB8AC3E}">
        <p14:creationId xmlns:p14="http://schemas.microsoft.com/office/powerpoint/2010/main" val="2538370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Left: Drawing of a Corliss Steam Engine.</a:t>
            </a:r>
          </a:p>
          <a:p>
            <a:r>
              <a:rPr lang="en-US" dirty="0" smtClean="0">
                <a:latin typeface="Times New Roman" pitchFamily="18" charset="0"/>
                <a:cs typeface="Times New Roman" pitchFamily="18" charset="0"/>
              </a:rPr>
              <a:t>Source: Wikipedia</a:t>
            </a:r>
          </a:p>
          <a:p>
            <a:r>
              <a:rPr lang="en-US" baseline="0" dirty="0" smtClean="0">
                <a:latin typeface="Times New Roman" pitchFamily="18" charset="0"/>
                <a:cs typeface="Times New Roman" pitchFamily="18" charset="0"/>
              </a:rPr>
              <a:t>Right: Snoqualmie Falls ca1901</a:t>
            </a:r>
          </a:p>
          <a:p>
            <a:r>
              <a:rPr lang="en-US" dirty="0" smtClean="0">
                <a:latin typeface="Times New Roman" pitchFamily="18" charset="0"/>
                <a:cs typeface="Times New Roman" pitchFamily="18" charset="0"/>
              </a:rPr>
              <a:t>Source: University of Washington Digital Libraries</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4</a:t>
            </a:fld>
            <a:endParaRPr lang="en-US" dirty="0"/>
          </a:p>
        </p:txBody>
      </p:sp>
    </p:spTree>
    <p:extLst>
      <p:ext uri="{BB962C8B-B14F-4D97-AF65-F5344CB8AC3E}">
        <p14:creationId xmlns:p14="http://schemas.microsoft.com/office/powerpoint/2010/main" val="3500258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4</a:t>
            </a:r>
            <a:r>
              <a:rPr lang="en-US" baseline="30000" dirty="0" smtClean="0"/>
              <a:t>th</a:t>
            </a:r>
            <a:r>
              <a:rPr lang="en-US" baseline="0" dirty="0" smtClean="0"/>
              <a:t> and Jackson next to Union Station, Seattle Washington. 1913.</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41</a:t>
            </a:fld>
            <a:endParaRPr lang="en-US"/>
          </a:p>
        </p:txBody>
      </p:sp>
    </p:spTree>
    <p:extLst>
      <p:ext uri="{BB962C8B-B14F-4D97-AF65-F5344CB8AC3E}">
        <p14:creationId xmlns:p14="http://schemas.microsoft.com/office/powerpoint/2010/main" val="2542366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Electric hoist at Mill Creek construction camp.</a:t>
            </a:r>
            <a:r>
              <a:rPr lang="en-US" baseline="0" dirty="0" smtClean="0"/>
              <a:t>  During construction of the Cascade Tunnel at Stevens Pass, ca 1926.</a:t>
            </a:r>
            <a:endParaRPr lang="en-US" dirty="0" smtClean="0"/>
          </a:p>
          <a:p>
            <a:r>
              <a:rPr lang="en-US" dirty="0" smtClean="0"/>
              <a:t>Source: University of Washington Digital Libraries</a:t>
            </a:r>
            <a:endParaRPr lang="en-US" baseline="0" dirty="0" smtClean="0"/>
          </a:p>
        </p:txBody>
      </p:sp>
      <p:sp>
        <p:nvSpPr>
          <p:cNvPr id="4" name="Slide Number Placeholder 3"/>
          <p:cNvSpPr>
            <a:spLocks noGrp="1"/>
          </p:cNvSpPr>
          <p:nvPr>
            <p:ph type="sldNum" sz="quarter" idx="10"/>
          </p:nvPr>
        </p:nvSpPr>
        <p:spPr/>
        <p:txBody>
          <a:bodyPr/>
          <a:lstStyle/>
          <a:p>
            <a:fld id="{C765D880-AED1-4AB5-800B-489AADCE6EA4}" type="slidenum">
              <a:rPr lang="en-US" smtClean="0"/>
              <a:pPr/>
              <a:t>42</a:t>
            </a:fld>
            <a:endParaRPr lang="en-US"/>
          </a:p>
        </p:txBody>
      </p:sp>
    </p:spTree>
    <p:extLst>
      <p:ext uri="{BB962C8B-B14F-4D97-AF65-F5344CB8AC3E}">
        <p14:creationId xmlns:p14="http://schemas.microsoft.com/office/powerpoint/2010/main" val="1113105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Photo of Samuel Insull,</a:t>
            </a:r>
            <a:r>
              <a:rPr lang="en-US" baseline="0" dirty="0" smtClean="0"/>
              <a:t> a vocal advocate for state level regulation.</a:t>
            </a:r>
            <a:r>
              <a:rPr lang="en-US" dirty="0" smtClean="0"/>
              <a:t> </a:t>
            </a:r>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45</a:t>
            </a:fld>
            <a:endParaRPr lang="en-US"/>
          </a:p>
        </p:txBody>
      </p:sp>
    </p:spTree>
    <p:extLst>
      <p:ext uri="{BB962C8B-B14F-4D97-AF65-F5344CB8AC3E}">
        <p14:creationId xmlns:p14="http://schemas.microsoft.com/office/powerpoint/2010/main" val="618628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Seattle Washington, 1</a:t>
            </a:r>
            <a:r>
              <a:rPr lang="en-US" baseline="30000" dirty="0" smtClean="0"/>
              <a:t>st</a:t>
            </a:r>
            <a:r>
              <a:rPr lang="en-US" dirty="0" smtClean="0"/>
              <a:t> Ave. looking north,</a:t>
            </a:r>
            <a:r>
              <a:rPr lang="en-US" baseline="0" dirty="0" smtClean="0"/>
              <a:t> 1935.  Equipment of Seattle City Light and Puget Sound Energy on the same pole.  </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46</a:t>
            </a:fld>
            <a:endParaRPr lang="en-US"/>
          </a:p>
        </p:txBody>
      </p:sp>
    </p:spTree>
    <p:extLst>
      <p:ext uri="{BB962C8B-B14F-4D97-AF65-F5344CB8AC3E}">
        <p14:creationId xmlns:p14="http://schemas.microsoft.com/office/powerpoint/2010/main" val="39033601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Picture Details:</a:t>
            </a:r>
          </a:p>
          <a:p>
            <a:r>
              <a:rPr lang="en-US" dirty="0" smtClean="0"/>
              <a:t>Left: </a:t>
            </a:r>
            <a:r>
              <a:rPr lang="en-US" baseline="0" dirty="0" smtClean="0"/>
              <a:t>Franklin D. Roosevelt at the opening of Bonneville Dam, 1937.</a:t>
            </a:r>
            <a:endParaRPr lang="en-US" dirty="0" smtClean="0"/>
          </a:p>
          <a:p>
            <a:r>
              <a:rPr lang="en-US" dirty="0" smtClean="0"/>
              <a:t>Source: University of Washington Digital Libraries</a:t>
            </a:r>
            <a:endParaRPr lang="en-US" baseline="0" dirty="0" smtClean="0"/>
          </a:p>
          <a:p>
            <a:r>
              <a:rPr lang="en-US" baseline="0" dirty="0" smtClean="0"/>
              <a:t>Right: </a:t>
            </a:r>
            <a:r>
              <a:rPr lang="en-US" dirty="0" smtClean="0"/>
              <a:t>Grand Coulee Dam, 1945.</a:t>
            </a:r>
            <a:endParaRPr lang="en-US" baseline="0"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47</a:t>
            </a:fld>
            <a:endParaRPr lang="en-US"/>
          </a:p>
        </p:txBody>
      </p:sp>
    </p:spTree>
    <p:extLst>
      <p:ext uri="{BB962C8B-B14F-4D97-AF65-F5344CB8AC3E}">
        <p14:creationId xmlns:p14="http://schemas.microsoft.com/office/powerpoint/2010/main" val="3938703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George</a:t>
            </a:r>
            <a:r>
              <a:rPr lang="en-US" baseline="0" dirty="0" smtClean="0"/>
              <a:t> Power house, ca 1930.</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49</a:t>
            </a:fld>
            <a:endParaRPr lang="en-US"/>
          </a:p>
        </p:txBody>
      </p:sp>
    </p:spTree>
    <p:extLst>
      <p:ext uri="{BB962C8B-B14F-4D97-AF65-F5344CB8AC3E}">
        <p14:creationId xmlns:p14="http://schemas.microsoft.com/office/powerpoint/2010/main" val="6301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Seattle</a:t>
            </a:r>
            <a:r>
              <a:rPr lang="en-US" baseline="0" dirty="0" smtClean="0"/>
              <a:t> Washington, 2</a:t>
            </a:r>
            <a:r>
              <a:rPr lang="en-US" baseline="30000" dirty="0" smtClean="0"/>
              <a:t>nd</a:t>
            </a:r>
            <a:r>
              <a:rPr lang="en-US" baseline="0" dirty="0" smtClean="0"/>
              <a:t> Ave from Pike St. ca 1920</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52</a:t>
            </a:fld>
            <a:endParaRPr lang="en-US"/>
          </a:p>
        </p:txBody>
      </p:sp>
    </p:spTree>
    <p:extLst>
      <p:ext uri="{BB962C8B-B14F-4D97-AF65-F5344CB8AC3E}">
        <p14:creationId xmlns:p14="http://schemas.microsoft.com/office/powerpoint/2010/main" val="3951376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Trempealeau Cooperative Worker,</a:t>
            </a:r>
            <a:r>
              <a:rPr lang="en-US" baseline="0" dirty="0" smtClean="0"/>
              <a:t> Wisconsin.</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53</a:t>
            </a:fld>
            <a:endParaRPr lang="en-US"/>
          </a:p>
        </p:txBody>
      </p:sp>
    </p:spTree>
    <p:extLst>
      <p:ext uri="{BB962C8B-B14F-4D97-AF65-F5344CB8AC3E}">
        <p14:creationId xmlns:p14="http://schemas.microsoft.com/office/powerpoint/2010/main" val="3611762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Drawing of Rural Electrification</a:t>
            </a:r>
          </a:p>
          <a:p>
            <a:r>
              <a:rPr lang="en-US" dirty="0" smtClean="0"/>
              <a:t>Source: National Rural Electric Cooperative Association</a:t>
            </a:r>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54</a:t>
            </a:fld>
            <a:endParaRPr lang="en-US"/>
          </a:p>
        </p:txBody>
      </p:sp>
    </p:spTree>
    <p:extLst>
      <p:ext uri="{BB962C8B-B14F-4D97-AF65-F5344CB8AC3E}">
        <p14:creationId xmlns:p14="http://schemas.microsoft.com/office/powerpoint/2010/main" val="2655612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Rural Cooperatives</a:t>
            </a:r>
            <a:r>
              <a:rPr lang="en-US" baseline="0" dirty="0" smtClean="0"/>
              <a:t> in Washington State, Oregon State, Montana, and Idaho.</a:t>
            </a:r>
            <a:endParaRPr lang="en-US" dirty="0" smtClean="0"/>
          </a:p>
          <a:p>
            <a:r>
              <a:rPr lang="en-US" dirty="0" smtClean="0"/>
              <a:t>Source: Washington Rural electric Cooperative Association, Oregon Rural Electric Cooperative Association, Montana Electric Cooperative Association, Idaho Public Utilities Commission.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55</a:t>
            </a:fld>
            <a:endParaRPr lang="en-US"/>
          </a:p>
        </p:txBody>
      </p:sp>
    </p:spTree>
    <p:extLst>
      <p:ext uri="{BB962C8B-B14F-4D97-AF65-F5344CB8AC3E}">
        <p14:creationId xmlns:p14="http://schemas.microsoft.com/office/powerpoint/2010/main" val="732042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5</a:t>
            </a:fld>
            <a:endParaRPr lang="en-US"/>
          </a:p>
        </p:txBody>
      </p:sp>
    </p:spTree>
    <p:extLst>
      <p:ext uri="{BB962C8B-B14F-4D97-AF65-F5344CB8AC3E}">
        <p14:creationId xmlns:p14="http://schemas.microsoft.com/office/powerpoint/2010/main" val="12400008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Rock Island dam, no date.</a:t>
            </a:r>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56</a:t>
            </a:fld>
            <a:endParaRPr lang="en-US"/>
          </a:p>
        </p:txBody>
      </p:sp>
    </p:spTree>
    <p:extLst>
      <p:ext uri="{BB962C8B-B14F-4D97-AF65-F5344CB8AC3E}">
        <p14:creationId xmlns:p14="http://schemas.microsoft.com/office/powerpoint/2010/main" val="1863154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Photo of J.D. Ross.  Former</a:t>
            </a:r>
            <a:r>
              <a:rPr lang="en-US" baseline="0" dirty="0" smtClean="0"/>
              <a:t> superintendent of Seattle City Light and the first administrator of the Bonneville Power Administration. </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57</a:t>
            </a:fld>
            <a:endParaRPr lang="en-US"/>
          </a:p>
        </p:txBody>
      </p:sp>
    </p:spTree>
    <p:extLst>
      <p:ext uri="{BB962C8B-B14F-4D97-AF65-F5344CB8AC3E}">
        <p14:creationId xmlns:p14="http://schemas.microsoft.com/office/powerpoint/2010/main" val="2701258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58</a:t>
            </a:fld>
            <a:endParaRPr lang="en-US"/>
          </a:p>
        </p:txBody>
      </p:sp>
    </p:spTree>
    <p:extLst>
      <p:ext uri="{BB962C8B-B14F-4D97-AF65-F5344CB8AC3E}">
        <p14:creationId xmlns:p14="http://schemas.microsoft.com/office/powerpoint/2010/main" val="3777948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Map</a:t>
            </a:r>
            <a:r>
              <a:rPr lang="en-US" baseline="0" dirty="0" smtClean="0"/>
              <a:t> of Washington State Utilities, ca 2012.</a:t>
            </a:r>
            <a:endParaRPr lang="en-US" dirty="0" smtClean="0"/>
          </a:p>
          <a:p>
            <a:r>
              <a:rPr lang="en-US" dirty="0" smtClean="0"/>
              <a:t>Source: Bonneville Power Administration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59</a:t>
            </a:fld>
            <a:endParaRPr lang="en-US"/>
          </a:p>
        </p:txBody>
      </p:sp>
    </p:spTree>
    <p:extLst>
      <p:ext uri="{BB962C8B-B14F-4D97-AF65-F5344CB8AC3E}">
        <p14:creationId xmlns:p14="http://schemas.microsoft.com/office/powerpoint/2010/main" val="2488563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Map</a:t>
            </a:r>
            <a:r>
              <a:rPr lang="en-US" baseline="0" dirty="0" smtClean="0"/>
              <a:t> of Oregon State Utilities, ca 2012.</a:t>
            </a:r>
            <a:endParaRPr lang="en-US" dirty="0" smtClean="0"/>
          </a:p>
          <a:p>
            <a:r>
              <a:rPr lang="en-US" dirty="0" smtClean="0"/>
              <a:t>Source: Bonneville Power Administration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60</a:t>
            </a:fld>
            <a:endParaRPr lang="en-US"/>
          </a:p>
        </p:txBody>
      </p:sp>
    </p:spTree>
    <p:extLst>
      <p:ext uri="{BB962C8B-B14F-4D97-AF65-F5344CB8AC3E}">
        <p14:creationId xmlns:p14="http://schemas.microsoft.com/office/powerpoint/2010/main" val="13953944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Page 22 of “Power for Service”, a</a:t>
            </a:r>
            <a:r>
              <a:rPr lang="en-US" baseline="0" dirty="0" smtClean="0"/>
              <a:t> Puget Sound Power &amp; Light Company Publication, ca 1944.  </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61</a:t>
            </a:fld>
            <a:endParaRPr lang="en-US"/>
          </a:p>
        </p:txBody>
      </p:sp>
    </p:spTree>
    <p:extLst>
      <p:ext uri="{BB962C8B-B14F-4D97-AF65-F5344CB8AC3E}">
        <p14:creationId xmlns:p14="http://schemas.microsoft.com/office/powerpoint/2010/main" val="228768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Propaganda poster from the Second Work War.</a:t>
            </a:r>
          </a:p>
          <a:p>
            <a:r>
              <a:rPr lang="en-US" dirty="0" smtClean="0"/>
              <a:t>Source: Bonneville Power Administration.</a:t>
            </a:r>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62</a:t>
            </a:fld>
            <a:endParaRPr lang="en-US"/>
          </a:p>
        </p:txBody>
      </p:sp>
    </p:spTree>
    <p:extLst>
      <p:ext uri="{BB962C8B-B14F-4D97-AF65-F5344CB8AC3E}">
        <p14:creationId xmlns:p14="http://schemas.microsoft.com/office/powerpoint/2010/main" val="1737387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Picture Details:</a:t>
            </a:r>
          </a:p>
          <a:p>
            <a:r>
              <a:rPr lang="en-US" dirty="0" smtClean="0"/>
              <a:t>Left: 230 kV Transmission line at Fairmont substation, Washington state.  ca 2011.</a:t>
            </a:r>
          </a:p>
          <a:p>
            <a:r>
              <a:rPr lang="en-US" dirty="0" smtClean="0"/>
              <a:t>Source: </a:t>
            </a:r>
          </a:p>
          <a:p>
            <a:r>
              <a:rPr lang="en-US" baseline="0" dirty="0" smtClean="0"/>
              <a:t>Right: </a:t>
            </a:r>
            <a:r>
              <a:rPr lang="en-US" dirty="0" smtClean="0"/>
              <a:t>Shaft on</a:t>
            </a:r>
            <a:r>
              <a:rPr lang="en-US" baseline="0" dirty="0" smtClean="0"/>
              <a:t> one of Grand Coulees generators, ca 1951</a:t>
            </a:r>
            <a:r>
              <a:rPr lang="en-US" dirty="0" smtClean="0"/>
              <a:t>.</a:t>
            </a:r>
            <a:endParaRPr lang="en-US" baseline="0"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64</a:t>
            </a:fld>
            <a:endParaRPr lang="en-US"/>
          </a:p>
        </p:txBody>
      </p:sp>
    </p:spTree>
    <p:extLst>
      <p:ext uri="{BB962C8B-B14F-4D97-AF65-F5344CB8AC3E}">
        <p14:creationId xmlns:p14="http://schemas.microsoft.com/office/powerpoint/2010/main" val="1578530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2</a:t>
            </a:r>
            <a:r>
              <a:rPr lang="en-US" baseline="30000" dirty="0" smtClean="0"/>
              <a:t>nd</a:t>
            </a:r>
            <a:r>
              <a:rPr lang="en-US" dirty="0" smtClean="0"/>
              <a:t> Ave. and Cherry St. looking north,</a:t>
            </a:r>
            <a:r>
              <a:rPr lang="en-US" baseline="0" dirty="0" smtClean="0"/>
              <a:t> </a:t>
            </a:r>
            <a:r>
              <a:rPr lang="en-US" dirty="0" smtClean="0"/>
              <a:t>Seattle Washington.</a:t>
            </a:r>
            <a:r>
              <a:rPr lang="en-US" baseline="0" dirty="0" smtClean="0"/>
              <a:t>  ca 1959.</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66</a:t>
            </a:fld>
            <a:endParaRPr lang="en-US"/>
          </a:p>
        </p:txBody>
      </p:sp>
    </p:spTree>
    <p:extLst>
      <p:ext uri="{BB962C8B-B14F-4D97-AF65-F5344CB8AC3E}">
        <p14:creationId xmlns:p14="http://schemas.microsoft.com/office/powerpoint/2010/main" val="2200908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Picture Details:</a:t>
            </a:r>
          </a:p>
          <a:p>
            <a:r>
              <a:rPr lang="en-US" dirty="0" smtClean="0"/>
              <a:t>Cover of the Puget Power Annual Report for 1950.</a:t>
            </a:r>
          </a:p>
          <a:p>
            <a:r>
              <a:rPr lang="en-US" dirty="0" smtClean="0"/>
              <a:t>Source: Puget Power Annual Report for 1950.</a:t>
            </a:r>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67</a:t>
            </a:fld>
            <a:endParaRPr lang="en-US"/>
          </a:p>
        </p:txBody>
      </p:sp>
    </p:spTree>
    <p:extLst>
      <p:ext uri="{BB962C8B-B14F-4D97-AF65-F5344CB8AC3E}">
        <p14:creationId xmlns:p14="http://schemas.microsoft.com/office/powerpoint/2010/main" val="1840085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u="none" dirty="0" smtClean="0">
                <a:latin typeface="Times New Roman" pitchFamily="18" charset="0"/>
                <a:cs typeface="Times New Roman" pitchFamily="18" charset="0"/>
              </a:rPr>
              <a:t>Michael Simmons</a:t>
            </a:r>
          </a:p>
          <a:p>
            <a:r>
              <a:rPr lang="en-US" dirty="0" smtClean="0">
                <a:latin typeface="Times New Roman" pitchFamily="18" charset="0"/>
                <a:cs typeface="Times New Roman" pitchFamily="18" charset="0"/>
              </a:rPr>
              <a:t>Source: University of Washington Digital Libraries</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6</a:t>
            </a:fld>
            <a:endParaRPr lang="en-US" dirty="0"/>
          </a:p>
        </p:txBody>
      </p:sp>
    </p:spTree>
    <p:extLst>
      <p:ext uri="{BB962C8B-B14F-4D97-AF65-F5344CB8AC3E}">
        <p14:creationId xmlns:p14="http://schemas.microsoft.com/office/powerpoint/2010/main" val="34556090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Picture Details:</a:t>
            </a:r>
          </a:p>
          <a:p>
            <a:r>
              <a:rPr lang="en-US" dirty="0" smtClean="0"/>
              <a:t>Upper Baker Dam</a:t>
            </a:r>
          </a:p>
          <a:p>
            <a:r>
              <a:rPr lang="en-US" dirty="0" smtClean="0"/>
              <a:t>Source: Wikipedia.</a:t>
            </a:r>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68</a:t>
            </a:fld>
            <a:endParaRPr lang="en-US"/>
          </a:p>
        </p:txBody>
      </p:sp>
    </p:spTree>
    <p:extLst>
      <p:ext uri="{BB962C8B-B14F-4D97-AF65-F5344CB8AC3E}">
        <p14:creationId xmlns:p14="http://schemas.microsoft.com/office/powerpoint/2010/main" val="42589530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Fairmont</a:t>
            </a:r>
            <a:r>
              <a:rPr lang="en-US" baseline="0" dirty="0" smtClean="0"/>
              <a:t> substation, Washington State, ca 2012.</a:t>
            </a:r>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69</a:t>
            </a:fld>
            <a:endParaRPr lang="en-US"/>
          </a:p>
        </p:txBody>
      </p:sp>
    </p:spTree>
    <p:extLst>
      <p:ext uri="{BB962C8B-B14F-4D97-AF65-F5344CB8AC3E}">
        <p14:creationId xmlns:p14="http://schemas.microsoft.com/office/powerpoint/2010/main" val="33577024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Cover of Life magazine</a:t>
            </a:r>
            <a:r>
              <a:rPr lang="en-US" baseline="0" dirty="0" smtClean="0"/>
              <a:t>, November 1965 Edition.</a:t>
            </a:r>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70</a:t>
            </a:fld>
            <a:endParaRPr lang="en-US"/>
          </a:p>
        </p:txBody>
      </p:sp>
    </p:spTree>
    <p:extLst>
      <p:ext uri="{BB962C8B-B14F-4D97-AF65-F5344CB8AC3E}">
        <p14:creationId xmlns:p14="http://schemas.microsoft.com/office/powerpoint/2010/main" val="3027738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Picture Details:</a:t>
            </a:r>
          </a:p>
          <a:p>
            <a:r>
              <a:rPr lang="en-US" dirty="0" smtClean="0"/>
              <a:t>Chief Joseph</a:t>
            </a:r>
            <a:r>
              <a:rPr lang="en-US" baseline="0" dirty="0" smtClean="0"/>
              <a:t> Dam</a:t>
            </a:r>
            <a:r>
              <a:rPr lang="en-US" dirty="0" smtClean="0"/>
              <a:t>. ca 1956.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University of Washington Digital Libraries</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71</a:t>
            </a:fld>
            <a:endParaRPr lang="en-US"/>
          </a:p>
        </p:txBody>
      </p:sp>
    </p:spTree>
    <p:extLst>
      <p:ext uri="{BB962C8B-B14F-4D97-AF65-F5344CB8AC3E}">
        <p14:creationId xmlns:p14="http://schemas.microsoft.com/office/powerpoint/2010/main" val="21588386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Picture Details:</a:t>
            </a:r>
          </a:p>
          <a:p>
            <a:r>
              <a:rPr lang="en-US" dirty="0" smtClean="0"/>
              <a:t>Indian head</a:t>
            </a:r>
            <a:r>
              <a:rPr lang="en-US" baseline="0" dirty="0" smtClean="0"/>
              <a:t> test pattern.  This was the test pattern that television stations would air after their evening signoff.  Introduced by RCA in 1939 it was phased out in the late 1970’s as fewer stations actually signed off.  It was also replaced by the SMPTE bars.</a:t>
            </a:r>
            <a:endParaRPr lang="en-US" dirty="0" smtClean="0"/>
          </a:p>
          <a:p>
            <a:r>
              <a:rPr lang="en-US" dirty="0" smtClean="0"/>
              <a:t>Source: Puget Power Annual Report for 1950.</a:t>
            </a:r>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72</a:t>
            </a:fld>
            <a:endParaRPr lang="en-US"/>
          </a:p>
        </p:txBody>
      </p:sp>
    </p:spTree>
    <p:extLst>
      <p:ext uri="{BB962C8B-B14F-4D97-AF65-F5344CB8AC3E}">
        <p14:creationId xmlns:p14="http://schemas.microsoft.com/office/powerpoint/2010/main" val="40837271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Picture Details:</a:t>
            </a:r>
          </a:p>
          <a:p>
            <a:r>
              <a:rPr lang="en-US" dirty="0" smtClean="0"/>
              <a:t>A map of the Pacific Northwest Reservoir System showing the locations of the dams.</a:t>
            </a:r>
          </a:p>
          <a:p>
            <a:r>
              <a:rPr lang="en-US" dirty="0" smtClean="0"/>
              <a:t>Source: Bonneville Power Administration.</a:t>
            </a:r>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73</a:t>
            </a:fld>
            <a:endParaRPr lang="en-US"/>
          </a:p>
        </p:txBody>
      </p:sp>
    </p:spTree>
    <p:extLst>
      <p:ext uri="{BB962C8B-B14F-4D97-AF65-F5344CB8AC3E}">
        <p14:creationId xmlns:p14="http://schemas.microsoft.com/office/powerpoint/2010/main" val="7338210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Advertisement for WPPSS bonds,</a:t>
            </a:r>
            <a:r>
              <a:rPr lang="en-US" baseline="0" dirty="0" smtClean="0"/>
              <a:t> March 22 1962.</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74</a:t>
            </a:fld>
            <a:endParaRPr lang="en-US"/>
          </a:p>
        </p:txBody>
      </p:sp>
    </p:spTree>
    <p:extLst>
      <p:ext uri="{BB962C8B-B14F-4D97-AF65-F5344CB8AC3E}">
        <p14:creationId xmlns:p14="http://schemas.microsoft.com/office/powerpoint/2010/main" val="5753878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Cover page for submittal</a:t>
            </a:r>
            <a:r>
              <a:rPr lang="en-US" baseline="0" dirty="0" smtClean="0"/>
              <a:t> of the Army Corp. of Engineers 308 report.</a:t>
            </a:r>
            <a:endParaRPr lang="en-US" dirty="0" smtClean="0"/>
          </a:p>
          <a:p>
            <a:r>
              <a:rPr lang="en-US" dirty="0" smtClean="0"/>
              <a:t>Source: Google Books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75</a:t>
            </a:fld>
            <a:endParaRPr lang="en-US"/>
          </a:p>
        </p:txBody>
      </p:sp>
    </p:spTree>
    <p:extLst>
      <p:ext uri="{BB962C8B-B14F-4D97-AF65-F5344CB8AC3E}">
        <p14:creationId xmlns:p14="http://schemas.microsoft.com/office/powerpoint/2010/main" val="42546217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1,150 MW Columbia</a:t>
            </a:r>
            <a:r>
              <a:rPr lang="en-US" baseline="0" dirty="0" smtClean="0"/>
              <a:t> Generating Station, aka WPPSS 2.  </a:t>
            </a:r>
            <a:endParaRPr lang="en-US" dirty="0" smtClean="0"/>
          </a:p>
          <a:p>
            <a:r>
              <a:rPr lang="en-US" dirty="0" smtClean="0"/>
              <a:t>Source: Energy</a:t>
            </a:r>
            <a:r>
              <a:rPr lang="en-US" baseline="0" dirty="0" smtClean="0"/>
              <a:t> Northwest </a:t>
            </a:r>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76</a:t>
            </a:fld>
            <a:endParaRPr lang="en-US"/>
          </a:p>
        </p:txBody>
      </p:sp>
    </p:spTree>
    <p:extLst>
      <p:ext uri="{BB962C8B-B14F-4D97-AF65-F5344CB8AC3E}">
        <p14:creationId xmlns:p14="http://schemas.microsoft.com/office/powerpoint/2010/main" val="29476847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Cooling</a:t>
            </a:r>
            <a:r>
              <a:rPr lang="en-US" baseline="0" dirty="0" smtClean="0"/>
              <a:t> Tower for the Trojan Nuclear Power Plant, ca 2004.</a:t>
            </a:r>
            <a:endParaRPr lang="en-US" dirty="0" smtClean="0"/>
          </a:p>
          <a:p>
            <a:r>
              <a:rPr lang="en-US" dirty="0" smtClean="0"/>
              <a:t>Source:</a:t>
            </a:r>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77</a:t>
            </a:fld>
            <a:endParaRPr lang="en-US"/>
          </a:p>
        </p:txBody>
      </p:sp>
    </p:spTree>
    <p:extLst>
      <p:ext uri="{BB962C8B-B14F-4D97-AF65-F5344CB8AC3E}">
        <p14:creationId xmlns:p14="http://schemas.microsoft.com/office/powerpoint/2010/main" val="567074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Photo of an Edison Long Legged Mary-Ann dynamo.  These</a:t>
            </a:r>
            <a:r>
              <a:rPr lang="en-US" baseline="0" dirty="0" smtClean="0">
                <a:latin typeface="Times New Roman" pitchFamily="18" charset="0"/>
                <a:cs typeface="Times New Roman" pitchFamily="18" charset="0"/>
              </a:rPr>
              <a:t> bipolar machines were generally 5-6 kW and produced 100V DC, primarily for lighting use.  This is a picture of one of the four actual generators on the SS Columbia in 1880 for incandescent lighting.</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Source: Edison Electric Institute</a:t>
            </a:r>
            <a:endParaRPr lang="en-US" baseline="0"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7</a:t>
            </a:fld>
            <a:endParaRPr lang="en-US" dirty="0"/>
          </a:p>
        </p:txBody>
      </p:sp>
    </p:spTree>
    <p:extLst>
      <p:ext uri="{BB962C8B-B14F-4D97-AF65-F5344CB8AC3E}">
        <p14:creationId xmlns:p14="http://schemas.microsoft.com/office/powerpoint/2010/main" val="1633323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Power plant smoke stack.</a:t>
            </a:r>
          </a:p>
          <a:p>
            <a:r>
              <a:rPr lang="en-US" dirty="0" smtClean="0"/>
              <a:t>Source: U.S Fish and Wildlife,</a:t>
            </a:r>
            <a:r>
              <a:rPr lang="en-US" baseline="0" dirty="0" smtClean="0"/>
              <a:t> National Digital Library</a:t>
            </a:r>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78</a:t>
            </a:fld>
            <a:endParaRPr lang="en-US"/>
          </a:p>
        </p:txBody>
      </p:sp>
    </p:spTree>
    <p:extLst>
      <p:ext uri="{BB962C8B-B14F-4D97-AF65-F5344CB8AC3E}">
        <p14:creationId xmlns:p14="http://schemas.microsoft.com/office/powerpoint/2010/main" val="2956154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65D880-AED1-4AB5-800B-489AADCE6EA4}" type="slidenum">
              <a:rPr lang="en-US" smtClean="0"/>
              <a:pPr/>
              <a:t>79</a:t>
            </a:fld>
            <a:endParaRPr lang="en-US"/>
          </a:p>
        </p:txBody>
      </p:sp>
    </p:spTree>
    <p:extLst>
      <p:ext uri="{BB962C8B-B14F-4D97-AF65-F5344CB8AC3E}">
        <p14:creationId xmlns:p14="http://schemas.microsoft.com/office/powerpoint/2010/main" val="31357715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Left: </a:t>
            </a:r>
            <a:r>
              <a:rPr lang="en-US" dirty="0" err="1" smtClean="0"/>
              <a:t>Wanapum</a:t>
            </a:r>
            <a:r>
              <a:rPr lang="en-US" dirty="0" smtClean="0"/>
              <a:t> dam, Washington State, ca 2010</a:t>
            </a:r>
          </a:p>
          <a:p>
            <a:r>
              <a:rPr lang="en-US" baseline="0" dirty="0" smtClean="0"/>
              <a:t>Right: WPPSS cooling tower for unit 5, </a:t>
            </a:r>
            <a:r>
              <a:rPr lang="en-US" baseline="0" dirty="0" err="1" smtClean="0"/>
              <a:t>Satsup</a:t>
            </a:r>
            <a:r>
              <a:rPr lang="en-US" baseline="0" dirty="0" smtClean="0"/>
              <a:t> WA, ca 2012</a:t>
            </a:r>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80</a:t>
            </a:fld>
            <a:endParaRPr lang="en-US"/>
          </a:p>
        </p:txBody>
      </p:sp>
    </p:spTree>
    <p:extLst>
      <p:ext uri="{BB962C8B-B14F-4D97-AF65-F5344CB8AC3E}">
        <p14:creationId xmlns:p14="http://schemas.microsoft.com/office/powerpoint/2010/main" val="25490594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err="1" smtClean="0"/>
              <a:t>Wanapum</a:t>
            </a:r>
            <a:r>
              <a:rPr lang="en-US" dirty="0" smtClean="0"/>
              <a:t> dam, Washington State, ca 2010</a:t>
            </a:r>
          </a:p>
        </p:txBody>
      </p:sp>
      <p:sp>
        <p:nvSpPr>
          <p:cNvPr id="4" name="Slide Number Placeholder 3"/>
          <p:cNvSpPr>
            <a:spLocks noGrp="1"/>
          </p:cNvSpPr>
          <p:nvPr>
            <p:ph type="sldNum" sz="quarter" idx="10"/>
          </p:nvPr>
        </p:nvSpPr>
        <p:spPr/>
        <p:txBody>
          <a:bodyPr/>
          <a:lstStyle/>
          <a:p>
            <a:fld id="{C765D880-AED1-4AB5-800B-489AADCE6EA4}" type="slidenum">
              <a:rPr lang="en-US" smtClean="0"/>
              <a:pPr/>
              <a:t>82</a:t>
            </a:fld>
            <a:endParaRPr lang="en-US"/>
          </a:p>
        </p:txBody>
      </p:sp>
    </p:spTree>
    <p:extLst>
      <p:ext uri="{BB962C8B-B14F-4D97-AF65-F5344CB8AC3E}">
        <p14:creationId xmlns:p14="http://schemas.microsoft.com/office/powerpoint/2010/main" val="33881078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Trojan Nuclear Power Plant, ca 1980.</a:t>
            </a:r>
          </a:p>
          <a:p>
            <a:r>
              <a:rPr lang="en-US" dirty="0" smtClean="0"/>
              <a:t>Source: University of Washington Digital Libraries</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83</a:t>
            </a:fld>
            <a:endParaRPr lang="en-US"/>
          </a:p>
        </p:txBody>
      </p:sp>
    </p:spTree>
    <p:extLst>
      <p:ext uri="{BB962C8B-B14F-4D97-AF65-F5344CB8AC3E}">
        <p14:creationId xmlns:p14="http://schemas.microsoft.com/office/powerpoint/2010/main" val="37941852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Photo of a man reading a Seattle</a:t>
            </a:r>
            <a:r>
              <a:rPr lang="en-US" baseline="0" dirty="0" smtClean="0"/>
              <a:t> newspaper headline about gas rationing, ca 1973.</a:t>
            </a:r>
            <a:endParaRPr lang="en-US" dirty="0" smtClean="0"/>
          </a:p>
          <a:p>
            <a:r>
              <a:rPr lang="en-US" dirty="0" smtClean="0"/>
              <a:t>Source: University of Washington Digital Libraries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84</a:t>
            </a:fld>
            <a:endParaRPr lang="en-US"/>
          </a:p>
        </p:txBody>
      </p:sp>
    </p:spTree>
    <p:extLst>
      <p:ext uri="{BB962C8B-B14F-4D97-AF65-F5344CB8AC3E}">
        <p14:creationId xmlns:p14="http://schemas.microsoft.com/office/powerpoint/2010/main" val="41987034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Three of the MOD-2 wind turbines</a:t>
            </a:r>
            <a:r>
              <a:rPr lang="en-US" baseline="0" dirty="0" smtClean="0"/>
              <a:t> at Goodnoe Hills in 1981.</a:t>
            </a:r>
            <a:endParaRPr lang="en-US" dirty="0" smtClean="0"/>
          </a:p>
          <a:p>
            <a:r>
              <a:rPr lang="en-US" dirty="0" smtClean="0"/>
              <a:t>Source: Wikipedia</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85</a:t>
            </a:fld>
            <a:endParaRPr lang="en-US"/>
          </a:p>
        </p:txBody>
      </p:sp>
    </p:spTree>
    <p:extLst>
      <p:ext uri="{BB962C8B-B14F-4D97-AF65-F5344CB8AC3E}">
        <p14:creationId xmlns:p14="http://schemas.microsoft.com/office/powerpoint/2010/main" val="17808535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Line at </a:t>
            </a:r>
            <a:r>
              <a:rPr lang="en-US" baseline="0" dirty="0" smtClean="0"/>
              <a:t>a gas station in Maryland, June 15</a:t>
            </a:r>
            <a:r>
              <a:rPr lang="en-US" baseline="30000" dirty="0" smtClean="0"/>
              <a:t>th</a:t>
            </a:r>
            <a:r>
              <a:rPr lang="en-US" baseline="0" dirty="0" smtClean="0"/>
              <a:t>, 1979.</a:t>
            </a:r>
            <a:endParaRPr lang="en-US" dirty="0" smtClean="0"/>
          </a:p>
          <a:p>
            <a:r>
              <a:rPr lang="en-US" dirty="0" smtClean="0"/>
              <a:t>Source: Wikipedia</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86</a:t>
            </a:fld>
            <a:endParaRPr lang="en-US"/>
          </a:p>
        </p:txBody>
      </p:sp>
    </p:spTree>
    <p:extLst>
      <p:ext uri="{BB962C8B-B14F-4D97-AF65-F5344CB8AC3E}">
        <p14:creationId xmlns:p14="http://schemas.microsoft.com/office/powerpoint/2010/main" val="28000730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baseline="0" dirty="0" smtClean="0"/>
              <a:t>WPPSS cooling tower for unit 3, Satsop WA, ca 2012</a:t>
            </a:r>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90</a:t>
            </a:fld>
            <a:endParaRPr lang="en-US"/>
          </a:p>
        </p:txBody>
      </p:sp>
    </p:spTree>
    <p:extLst>
      <p:ext uri="{BB962C8B-B14F-4D97-AF65-F5344CB8AC3E}">
        <p14:creationId xmlns:p14="http://schemas.microsoft.com/office/powerpoint/2010/main" val="23700904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Left: 1.8-megawatt Vestas V80 turbine</a:t>
            </a:r>
            <a:r>
              <a:rPr lang="en-US" baseline="0" dirty="0" smtClean="0"/>
              <a:t> at Wild Horse Wind Farm, East of Ellensburg Washington.</a:t>
            </a:r>
            <a:endParaRPr lang="en-US" dirty="0" smtClean="0"/>
          </a:p>
          <a:p>
            <a:r>
              <a:rPr lang="en-US" baseline="0" dirty="0" smtClean="0"/>
              <a:t>Right: 500 kV Transmission Line near Satsop substation, Satsop Washington.</a:t>
            </a:r>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92</a:t>
            </a:fld>
            <a:endParaRPr lang="en-US"/>
          </a:p>
        </p:txBody>
      </p:sp>
    </p:spTree>
    <p:extLst>
      <p:ext uri="{BB962C8B-B14F-4D97-AF65-F5344CB8AC3E}">
        <p14:creationId xmlns:p14="http://schemas.microsoft.com/office/powerpoint/2010/main" val="395135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dirty="0" smtClean="0">
                <a:latin typeface="Times New Roman" pitchFamily="18" charset="0"/>
                <a:cs typeface="Times New Roman" pitchFamily="18" charset="0"/>
              </a:rPr>
              <a:t>Philadelphia</a:t>
            </a:r>
            <a:r>
              <a:rPr lang="en-US" baseline="0" dirty="0" smtClean="0">
                <a:latin typeface="Times New Roman" pitchFamily="18" charset="0"/>
                <a:cs typeface="Times New Roman" pitchFamily="18" charset="0"/>
              </a:rPr>
              <a:t> Smelter. No date.</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Source: Ketchum Sun Valley Historical Society</a:t>
            </a:r>
          </a:p>
        </p:txBody>
      </p:sp>
      <p:sp>
        <p:nvSpPr>
          <p:cNvPr id="4" name="Slide Number Placeholder 3"/>
          <p:cNvSpPr>
            <a:spLocks noGrp="1"/>
          </p:cNvSpPr>
          <p:nvPr>
            <p:ph type="sldNum" sz="quarter" idx="10"/>
          </p:nvPr>
        </p:nvSpPr>
        <p:spPr/>
        <p:txBody>
          <a:bodyPr/>
          <a:lstStyle/>
          <a:p>
            <a:fld id="{C765D880-AED1-4AB5-800B-489AADCE6EA4}" type="slidenum">
              <a:rPr lang="en-US" smtClean="0"/>
              <a:pPr/>
              <a:t>8</a:t>
            </a:fld>
            <a:endParaRPr lang="en-US"/>
          </a:p>
        </p:txBody>
      </p:sp>
    </p:spTree>
    <p:extLst>
      <p:ext uri="{BB962C8B-B14F-4D97-AF65-F5344CB8AC3E}">
        <p14:creationId xmlns:p14="http://schemas.microsoft.com/office/powerpoint/2010/main" val="12576181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1.8-megawatt Vestas V80 turbines</a:t>
            </a:r>
            <a:r>
              <a:rPr lang="en-US" baseline="0" dirty="0" smtClean="0"/>
              <a:t> at Wild Horse Wind Farm, East of Ellensburg Washington.</a:t>
            </a:r>
            <a:endParaRPr lang="en-US"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94</a:t>
            </a:fld>
            <a:endParaRPr lang="en-US"/>
          </a:p>
        </p:txBody>
      </p:sp>
    </p:spTree>
    <p:extLst>
      <p:ext uri="{BB962C8B-B14F-4D97-AF65-F5344CB8AC3E}">
        <p14:creationId xmlns:p14="http://schemas.microsoft.com/office/powerpoint/2010/main" val="32148013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1.8-megawatt Vestas V80 turbine</a:t>
            </a:r>
            <a:r>
              <a:rPr lang="en-US" baseline="0" dirty="0" smtClean="0"/>
              <a:t> at Wild Horse Wind Farm, East of Ellensburg Washington.</a:t>
            </a:r>
            <a:endParaRPr lang="en-US" dirty="0" smtClean="0"/>
          </a:p>
          <a:p>
            <a:endParaRPr lang="en-US" b="1"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99</a:t>
            </a:fld>
            <a:endParaRPr lang="en-US"/>
          </a:p>
        </p:txBody>
      </p:sp>
    </p:spTree>
    <p:extLst>
      <p:ext uri="{BB962C8B-B14F-4D97-AF65-F5344CB8AC3E}">
        <p14:creationId xmlns:p14="http://schemas.microsoft.com/office/powerpoint/2010/main" val="9302231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Renewable portfolio standards for the united states, May 2011.</a:t>
            </a:r>
          </a:p>
          <a:p>
            <a:r>
              <a:rPr lang="en-US" dirty="0" smtClean="0"/>
              <a:t>Source: Federal Energy Regulatory Commission</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100</a:t>
            </a:fld>
            <a:endParaRPr lang="en-US"/>
          </a:p>
        </p:txBody>
      </p:sp>
    </p:spTree>
    <p:extLst>
      <p:ext uri="{BB962C8B-B14F-4D97-AF65-F5344CB8AC3E}">
        <p14:creationId xmlns:p14="http://schemas.microsoft.com/office/powerpoint/2010/main" val="25380014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Picture Details:</a:t>
            </a:r>
          </a:p>
          <a:p>
            <a:r>
              <a:rPr lang="en-US" dirty="0" smtClean="0"/>
              <a:t>National Institute of Standards and Technology</a:t>
            </a:r>
            <a:r>
              <a:rPr lang="en-US" baseline="0" dirty="0" smtClean="0"/>
              <a:t> smart grid conceptual model.</a:t>
            </a:r>
          </a:p>
          <a:p>
            <a:r>
              <a:rPr lang="en-US" baseline="0" dirty="0" smtClean="0"/>
              <a:t>Source: National Institute of Standards and Technology</a:t>
            </a:r>
            <a:endParaRPr lang="en-US" dirty="0" smtClean="0"/>
          </a:p>
          <a:p>
            <a:endParaRPr lang="en-US" b="1" dirty="0" smtClean="0"/>
          </a:p>
          <a:p>
            <a:endParaRPr lang="en-US" dirty="0"/>
          </a:p>
        </p:txBody>
      </p:sp>
      <p:sp>
        <p:nvSpPr>
          <p:cNvPr id="4" name="Slide Number Placeholder 3"/>
          <p:cNvSpPr>
            <a:spLocks noGrp="1"/>
          </p:cNvSpPr>
          <p:nvPr>
            <p:ph type="sldNum" sz="quarter" idx="10"/>
          </p:nvPr>
        </p:nvSpPr>
        <p:spPr/>
        <p:txBody>
          <a:bodyPr/>
          <a:lstStyle/>
          <a:p>
            <a:fld id="{C765D880-AED1-4AB5-800B-489AADCE6EA4}" type="slidenum">
              <a:rPr lang="en-US" smtClean="0"/>
              <a:pPr/>
              <a:t>103</a:t>
            </a:fld>
            <a:endParaRPr lang="en-US"/>
          </a:p>
        </p:txBody>
      </p:sp>
    </p:spTree>
    <p:extLst>
      <p:ext uri="{BB962C8B-B14F-4D97-AF65-F5344CB8AC3E}">
        <p14:creationId xmlns:p14="http://schemas.microsoft.com/office/powerpoint/2010/main" val="3554639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latin typeface="Times New Roman" pitchFamily="18" charset="0"/>
                <a:cs typeface="Times New Roman" pitchFamily="18" charset="0"/>
              </a:rPr>
              <a:t>Picture Details:</a:t>
            </a:r>
          </a:p>
          <a:p>
            <a:r>
              <a:rPr lang="en-US" u="none" dirty="0" smtClean="0">
                <a:latin typeface="Times New Roman" pitchFamily="18" charset="0"/>
                <a:cs typeface="Times New Roman" pitchFamily="18" charset="0"/>
              </a:rPr>
              <a:t>Tacoma Mill Company, 1893.  This was one of the first Northwest industrial facility to use arc lights.</a:t>
            </a:r>
          </a:p>
          <a:p>
            <a:r>
              <a:rPr lang="en-US" dirty="0" smtClean="0">
                <a:latin typeface="Times New Roman" pitchFamily="18" charset="0"/>
                <a:cs typeface="Times New Roman" pitchFamily="18" charset="0"/>
              </a:rPr>
              <a:t>Source: University of Washington Digital Libraries</a:t>
            </a:r>
            <a:endParaRPr lang="en-US" baseline="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765D880-AED1-4AB5-800B-489AADCE6EA4}" type="slidenum">
              <a:rPr lang="en-US" smtClean="0"/>
              <a:pPr/>
              <a:t>9</a:t>
            </a:fld>
            <a:endParaRPr lang="en-US"/>
          </a:p>
        </p:txBody>
      </p:sp>
    </p:spTree>
    <p:extLst>
      <p:ext uri="{BB962C8B-B14F-4D97-AF65-F5344CB8AC3E}">
        <p14:creationId xmlns:p14="http://schemas.microsoft.com/office/powerpoint/2010/main" val="16333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pPr/>
              <a:t>9/24/2012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pPr/>
              <a:t>9/24/2012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876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pPr/>
              <a:t>9/24/2012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pPr/>
              <a:t>9/24/2012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pPr/>
              <a:t>9/24/2012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pPr/>
              <a:t>9/24/2012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pPr/>
              <a:t>9/24/2012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ontent.lib.washington.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historylink.or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Image:Thomas_Edison.jp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hyperlink" Target="http://en.wikipedia.org/wiki/Image:N_Tesla.JPG" TargetMode="Externa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87.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Development of the Electricity Industry in the Northwest</a:t>
            </a:r>
            <a:endParaRPr lang="en-US" dirty="0"/>
          </a:p>
        </p:txBody>
      </p:sp>
      <p:sp>
        <p:nvSpPr>
          <p:cNvPr id="3" name="Subtitle 2"/>
          <p:cNvSpPr>
            <a:spLocks noGrp="1"/>
          </p:cNvSpPr>
          <p:nvPr>
            <p:ph type="subTitle" idx="1"/>
          </p:nvPr>
        </p:nvSpPr>
        <p:spPr/>
        <p:txBody>
          <a:bodyPr/>
          <a:lstStyle/>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a:t>
            </a:fld>
            <a:endParaRPr lang="en-US" dirty="0"/>
          </a:p>
        </p:txBody>
      </p:sp>
    </p:spTree>
    <p:extLst>
      <p:ext uri="{BB962C8B-B14F-4D97-AF65-F5344CB8AC3E}">
        <p14:creationId xmlns:p14="http://schemas.microsoft.com/office/powerpoint/2010/main" val="3425704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first Standalone Hydroelectric System</a:t>
            </a:r>
            <a:endParaRPr lang="en-US" dirty="0"/>
          </a:p>
        </p:txBody>
      </p:sp>
      <p:sp>
        <p:nvSpPr>
          <p:cNvPr id="5" name="Content Placeholder 4"/>
          <p:cNvSpPr>
            <a:spLocks noGrp="1"/>
          </p:cNvSpPr>
          <p:nvPr>
            <p:ph sz="half" idx="1"/>
          </p:nvPr>
        </p:nvSpPr>
        <p:spPr/>
        <p:txBody>
          <a:bodyPr>
            <a:normAutofit fontScale="77500" lnSpcReduction="20000"/>
          </a:bodyPr>
          <a:lstStyle/>
          <a:p>
            <a:r>
              <a:rPr lang="en-US" dirty="0"/>
              <a:t>While it was easy to electrify industrial facilities with existing hydraulic </a:t>
            </a:r>
            <a:r>
              <a:rPr lang="en-US" dirty="0" smtClean="0"/>
              <a:t>capabilities, </a:t>
            </a:r>
            <a:r>
              <a:rPr lang="en-US" dirty="0"/>
              <a:t>not all locations had these.</a:t>
            </a:r>
          </a:p>
          <a:p>
            <a:endParaRPr lang="en-US" dirty="0" smtClean="0"/>
          </a:p>
          <a:p>
            <a:r>
              <a:rPr lang="en-US" dirty="0" smtClean="0"/>
              <a:t>The first hydroelectric plant, without a corresponding industrial facility, in the northwest was built at Spokane Falls in 1885.</a:t>
            </a:r>
          </a:p>
          <a:p>
            <a:endParaRPr lang="en-US" dirty="0"/>
          </a:p>
          <a:p>
            <a:r>
              <a:rPr lang="en-US" dirty="0" smtClean="0"/>
              <a:t>A single water wheel provided the motive force for a single dynamo.</a:t>
            </a:r>
          </a:p>
          <a:p>
            <a:endParaRPr lang="en-US" dirty="0"/>
          </a:p>
          <a:p>
            <a:r>
              <a:rPr lang="en-US" dirty="0" smtClean="0"/>
              <a:t>The dynamo powered 12 arc lamps.</a:t>
            </a:r>
          </a:p>
          <a:p>
            <a:endParaRPr lang="en-US" dirty="0"/>
          </a:p>
          <a:p>
            <a:r>
              <a:rPr lang="en-US" dirty="0" smtClean="0"/>
              <a:t>Similar to the central systems, the generated electricity only supplied local loads.</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dirty="0"/>
          </a:p>
        </p:txBody>
      </p:sp>
      <p:pic>
        <p:nvPicPr>
          <p:cNvPr id="2051" name="Picture 3" descr="C:\Users\d3p313\Desktop\untitled.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494632"/>
            <a:ext cx="4038600" cy="2737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522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Driving Factors for the New Wind Industry</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The growth of the wind industry in the Northwest is directly tied to subsidies and mandated, state level, Renewable Portfolio Standards (RPS).</a:t>
            </a:r>
          </a:p>
          <a:p>
            <a:endParaRPr lang="en-US" dirty="0"/>
          </a:p>
          <a:p>
            <a:r>
              <a:rPr lang="en-US" dirty="0" smtClean="0"/>
              <a:t>Washington: Utilities with &gt;25,000 customers must have 15% of their power from renewable resources by 2020.  Existing hydro is not counted as renewable.</a:t>
            </a:r>
          </a:p>
          <a:p>
            <a:pPr lvl="1"/>
            <a:r>
              <a:rPr lang="en-US" dirty="0" smtClean="0"/>
              <a:t>3% by 2012</a:t>
            </a:r>
          </a:p>
          <a:p>
            <a:pPr lvl="1"/>
            <a:r>
              <a:rPr lang="en-US" dirty="0" smtClean="0"/>
              <a:t>6% by 2016</a:t>
            </a:r>
          </a:p>
          <a:p>
            <a:pPr lvl="1"/>
            <a:r>
              <a:rPr lang="en-US" dirty="0" smtClean="0"/>
              <a:t>15% by 2020</a:t>
            </a:r>
          </a:p>
          <a:p>
            <a:endParaRPr lang="en-US" dirty="0" smtClean="0"/>
          </a:p>
          <a:p>
            <a:r>
              <a:rPr lang="en-US" dirty="0" smtClean="0"/>
              <a:t>Oregon: The three largest utilities must have 25% by 2025.  (PacifiCorp, Portland Gas and Electric, and Eugene Water and Electric Board) </a:t>
            </a:r>
          </a:p>
          <a:p>
            <a:pPr lvl="1"/>
            <a:r>
              <a:rPr lang="en-US" dirty="0" smtClean="0"/>
              <a:t>5% by 2011</a:t>
            </a:r>
          </a:p>
          <a:p>
            <a:pPr lvl="1"/>
            <a:r>
              <a:rPr lang="en-US" dirty="0" smtClean="0"/>
              <a:t>15% </a:t>
            </a:r>
            <a:r>
              <a:rPr lang="en-US" dirty="0"/>
              <a:t>by </a:t>
            </a:r>
            <a:r>
              <a:rPr lang="en-US" dirty="0" smtClean="0"/>
              <a:t>2015</a:t>
            </a:r>
            <a:endParaRPr lang="en-US" dirty="0"/>
          </a:p>
          <a:p>
            <a:pPr lvl="1"/>
            <a:r>
              <a:rPr lang="en-US" dirty="0" smtClean="0"/>
              <a:t>25</a:t>
            </a:r>
            <a:r>
              <a:rPr lang="en-US" dirty="0"/>
              <a:t>% by </a:t>
            </a:r>
            <a:r>
              <a:rPr lang="en-US" dirty="0" smtClean="0"/>
              <a:t>2025</a:t>
            </a:r>
            <a:endParaRPr lang="en-US" dirty="0"/>
          </a:p>
          <a:p>
            <a:endParaRPr lang="en-US" dirty="0"/>
          </a:p>
          <a:p>
            <a:r>
              <a:rPr lang="en-US" dirty="0" smtClean="0"/>
              <a:t>Idaho: None</a:t>
            </a:r>
          </a:p>
          <a:p>
            <a:endParaRPr lang="en-US" dirty="0"/>
          </a:p>
          <a:p>
            <a:r>
              <a:rPr lang="en-US" dirty="0" smtClean="0"/>
              <a:t>Montana: Utilities with &gt;5,000 customers must have 15% of their power from renewables by 2015.</a:t>
            </a:r>
          </a:p>
          <a:p>
            <a:pPr lvl="1"/>
            <a:r>
              <a:rPr lang="en-US" dirty="0"/>
              <a:t>5% by </a:t>
            </a:r>
            <a:r>
              <a:rPr lang="en-US" dirty="0" smtClean="0"/>
              <a:t>2009</a:t>
            </a:r>
            <a:endParaRPr lang="en-US" dirty="0"/>
          </a:p>
          <a:p>
            <a:pPr lvl="1"/>
            <a:r>
              <a:rPr lang="en-US" dirty="0" smtClean="0"/>
              <a:t>10% </a:t>
            </a:r>
            <a:r>
              <a:rPr lang="en-US" dirty="0"/>
              <a:t>by </a:t>
            </a:r>
            <a:r>
              <a:rPr lang="en-US" dirty="0" smtClean="0"/>
              <a:t>2014</a:t>
            </a:r>
            <a:endParaRPr lang="en-US" dirty="0"/>
          </a:p>
          <a:p>
            <a:pPr lvl="1"/>
            <a:r>
              <a:rPr lang="en-US" dirty="0" smtClean="0"/>
              <a:t>15</a:t>
            </a:r>
            <a:r>
              <a:rPr lang="en-US" dirty="0"/>
              <a:t>% by </a:t>
            </a:r>
            <a:r>
              <a:rPr lang="en-US" dirty="0" smtClean="0"/>
              <a:t>2015</a:t>
            </a:r>
            <a:endParaRPr lang="en-US" dirty="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100</a:t>
            </a:fld>
            <a:endParaRPr lang="en-US"/>
          </a:p>
        </p:txBody>
      </p:sp>
      <p:pic>
        <p:nvPicPr>
          <p:cNvPr id="5123" name="Picture 3"/>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36804"/>
            <a:ext cx="4038600" cy="30527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865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Deregulating California’s Electricity, and what it Meant for the Northwest.</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The California energy markets were never truly de-regulated, but actually re-regulated in 1996.</a:t>
            </a:r>
          </a:p>
          <a:p>
            <a:endParaRPr lang="en-US" dirty="0"/>
          </a:p>
          <a:p>
            <a:r>
              <a:rPr lang="en-US" dirty="0" smtClean="0"/>
              <a:t>California utilities were instructed to sell off generation assets to private operators, with the expectation that FERC would regulate their operation, especially for out of state units.</a:t>
            </a:r>
          </a:p>
          <a:p>
            <a:endParaRPr lang="en-US" dirty="0"/>
          </a:p>
          <a:p>
            <a:r>
              <a:rPr lang="en-US" dirty="0" smtClean="0"/>
              <a:t>In 2000 and 2001 California experienced extreme shortages of energy, despite an installed capacity that far exceeded demand.  The shortages were due to market manipulations, by companies such as Enron, designed to raise rates.  FERC did very little to intervene, primarily because FERC has very little actually ability to regulate a market so large.</a:t>
            </a:r>
          </a:p>
          <a:p>
            <a:endParaRPr lang="en-US" dirty="0"/>
          </a:p>
          <a:p>
            <a:r>
              <a:rPr lang="en-US" dirty="0" smtClean="0"/>
              <a:t>Due to the re-regulation, residential rates were fix, while wholesale rates were market based.  As a result, utilities had to pay 10-20+ times more for power than they could sell to their customers.</a:t>
            </a:r>
          </a:p>
          <a:p>
            <a:endParaRPr lang="en-US" dirty="0"/>
          </a:p>
          <a:p>
            <a:r>
              <a:rPr lang="en-US" dirty="0" smtClean="0"/>
              <a:t>This caused a number of utilities to either go bankrupt, or to incur heavy financial losses.</a:t>
            </a:r>
          </a:p>
          <a:p>
            <a:endParaRPr lang="en-US" dirty="0"/>
          </a:p>
          <a:p>
            <a:r>
              <a:rPr lang="en-US" dirty="0" smtClean="0"/>
              <a:t>Because of the COI, utilities in the Northwest were also heavily impacted by the market manipulation, both technically, as well as financially.</a:t>
            </a:r>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101</a:t>
            </a:fld>
            <a:endParaRPr lang="en-US" dirty="0"/>
          </a:p>
        </p:txBody>
      </p:sp>
      <p:pic>
        <p:nvPicPr>
          <p:cNvPr id="5122" name="Picture 2" descr="C:\Users\d3p313\Desktop\Enron.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871480"/>
            <a:ext cx="4038600" cy="398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56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Future Role of Federal Power?</a:t>
            </a:r>
            <a:endParaRPr lang="en-US" dirty="0"/>
          </a:p>
        </p:txBody>
      </p:sp>
      <p:sp>
        <p:nvSpPr>
          <p:cNvPr id="5" name="Content Placeholder 4"/>
          <p:cNvSpPr>
            <a:spLocks noGrp="1"/>
          </p:cNvSpPr>
          <p:nvPr>
            <p:ph idx="1"/>
          </p:nvPr>
        </p:nvSpPr>
        <p:spPr/>
        <p:txBody>
          <a:bodyPr>
            <a:normAutofit fontScale="55000" lnSpcReduction="20000"/>
          </a:bodyPr>
          <a:lstStyle/>
          <a:p>
            <a:r>
              <a:rPr lang="en-US" dirty="0" smtClean="0"/>
              <a:t>Today in the Northwest the role of federal power can be divided into two categories:</a:t>
            </a:r>
          </a:p>
          <a:p>
            <a:pPr lvl="1"/>
            <a:r>
              <a:rPr lang="en-US" dirty="0" smtClean="0"/>
              <a:t>Dams: Army Corp. of Engineers and the Bureau of Reclamation</a:t>
            </a:r>
          </a:p>
          <a:p>
            <a:pPr lvl="1"/>
            <a:r>
              <a:rPr lang="en-US" dirty="0" smtClean="0"/>
              <a:t>Transmission: Bonneville Power Administration</a:t>
            </a:r>
          </a:p>
          <a:p>
            <a:endParaRPr lang="en-US" dirty="0" smtClean="0"/>
          </a:p>
          <a:p>
            <a:r>
              <a:rPr lang="en-US" dirty="0" smtClean="0"/>
              <a:t>While these federal roles exist, there are private companies that operate dams, and to a greater extent, portions of the regions interconnected transmission system.</a:t>
            </a:r>
          </a:p>
          <a:p>
            <a:endParaRPr lang="en-US" dirty="0"/>
          </a:p>
          <a:p>
            <a:r>
              <a:rPr lang="en-US" dirty="0" smtClean="0"/>
              <a:t>Operation of the federal resources has been controversial at times because of the competing interests.  Specifically, the federal dams are operated for flood control, irrigation, recreation, salmon concerns and the generation of electricity.  </a:t>
            </a:r>
            <a:endParaRPr lang="en-US" dirty="0"/>
          </a:p>
          <a:p>
            <a:endParaRPr lang="en-US" dirty="0" smtClean="0"/>
          </a:p>
          <a:p>
            <a:r>
              <a:rPr lang="en-US" dirty="0" smtClean="0"/>
              <a:t>In the summer of 2011 there was a conflict between fish and wildlife issues, and the integration of wind.  Because of the BPA environmental dispatch policy, wind farms were forced to curtail to prevent dissolved gases from affecting salmon.</a:t>
            </a:r>
          </a:p>
          <a:p>
            <a:endParaRPr lang="en-US" dirty="0"/>
          </a:p>
          <a:p>
            <a:r>
              <a:rPr lang="en-US" dirty="0"/>
              <a:t>BPA said the policy, implemented between May and July of last year, resulted in the curtailment of 97,557 megawatt-hours of wind generation, or 5.4 percent of the total wind output connected to BPA's grid, for a loss of $2.15 million in renewable energy credits (REC) and production tax credit (PTC) income</a:t>
            </a:r>
            <a:r>
              <a:rPr lang="en-US" dirty="0" smtClean="0"/>
              <a:t>.</a:t>
            </a:r>
            <a:endParaRPr lang="en-US" dirty="0"/>
          </a:p>
          <a:p>
            <a:endParaRPr lang="en-US" dirty="0"/>
          </a:p>
          <a:p>
            <a:r>
              <a:rPr lang="en-US" dirty="0" smtClean="0"/>
              <a:t>Later, FERC ordered </a:t>
            </a:r>
            <a:r>
              <a:rPr lang="en-US" dirty="0"/>
              <a:t>Bonneville to revise its </a:t>
            </a:r>
            <a:r>
              <a:rPr lang="en-US" dirty="0" smtClean="0"/>
              <a:t>environmental </a:t>
            </a:r>
            <a:r>
              <a:rPr lang="en-US" dirty="0"/>
              <a:t>redispatch policy </a:t>
            </a:r>
            <a:r>
              <a:rPr lang="en-US" dirty="0" smtClean="0"/>
              <a:t>and that they must </a:t>
            </a:r>
            <a:r>
              <a:rPr lang="en-US" dirty="0"/>
              <a:t>treat wind generators on equal footing with federally generated hydropower in the Pacific Northwest</a:t>
            </a:r>
            <a:r>
              <a:rPr lang="en-US" dirty="0" smtClean="0"/>
              <a:t>.</a:t>
            </a:r>
            <a:endParaRPr lang="en-US" dirty="0"/>
          </a:p>
          <a:p>
            <a:endParaRPr lang="en-US" dirty="0"/>
          </a:p>
          <a:p>
            <a:r>
              <a:rPr lang="en-US" dirty="0" smtClean="0"/>
              <a:t>In the future, how will the federal power entities address conflicting issues, and what new conflicting issues may arise?</a:t>
            </a:r>
            <a:endParaRPr lang="en-US" dirty="0"/>
          </a:p>
          <a:p>
            <a:endParaRPr lang="en-US" dirty="0"/>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102</a:t>
            </a:fld>
            <a:endParaRPr lang="en-US" dirty="0"/>
          </a:p>
        </p:txBody>
      </p:sp>
    </p:spTree>
    <p:extLst>
      <p:ext uri="{BB962C8B-B14F-4D97-AF65-F5344CB8AC3E}">
        <p14:creationId xmlns:p14="http://schemas.microsoft.com/office/powerpoint/2010/main" val="3414227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Smart Grid in the Northwest</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Historically, the challenges of the nation’s power system have been addressed by building more generators, more transmission lines, and expanding distribution systems.  This is equally true of the Northwest.</a:t>
            </a:r>
          </a:p>
          <a:p>
            <a:endParaRPr lang="en-US" dirty="0"/>
          </a:p>
          <a:p>
            <a:r>
              <a:rPr lang="en-US" dirty="0" smtClean="0"/>
              <a:t>While this has worked in the past, environmental concerns, increased infrastructure costs, and a general public desire to not have infrastructure in their back yards have made this approach more difficult.  </a:t>
            </a:r>
          </a:p>
          <a:p>
            <a:endParaRPr lang="en-US" dirty="0"/>
          </a:p>
          <a:p>
            <a:r>
              <a:rPr lang="en-US" dirty="0" smtClean="0"/>
              <a:t>The smart grid is a concept that involves leveraging modern technologies to solve traditional problems in non-traditional ways.</a:t>
            </a:r>
          </a:p>
          <a:p>
            <a:endParaRPr lang="en-US" dirty="0"/>
          </a:p>
          <a:p>
            <a:r>
              <a:rPr lang="en-US" dirty="0" smtClean="0"/>
              <a:t>Most of the smart grid solution are based on leveraging communications system, advanced sensors, and increased computing capability to increase the effectiveness of the existing infrastructure.</a:t>
            </a:r>
          </a:p>
          <a:p>
            <a:endParaRPr lang="en-US" dirty="0"/>
          </a:p>
          <a:p>
            <a:r>
              <a:rPr lang="en-US" dirty="0" smtClean="0"/>
              <a:t>There is no single definition for what is, and is not, a smart grid.</a:t>
            </a:r>
          </a:p>
          <a:p>
            <a:endParaRPr lang="en-US" dirty="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103</a:t>
            </a:fld>
            <a:endParaRPr lang="en-US"/>
          </a:p>
        </p:txBody>
      </p:sp>
      <p:pic>
        <p:nvPicPr>
          <p:cNvPr id="4099" name="Picture 3" descr="C:\Users\d3p313\Desktop\Smart Grid Conceptual Model.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336591"/>
            <a:ext cx="4038600" cy="305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940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Workforce Challenges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Throughout the 80’s and 90’s many of the power engineering programs in the U.S. were in decline, with many programs disappearing completely.</a:t>
            </a:r>
          </a:p>
          <a:p>
            <a:endParaRPr lang="en-US" dirty="0"/>
          </a:p>
          <a:p>
            <a:r>
              <a:rPr lang="en-US" dirty="0" smtClean="0"/>
              <a:t>This created a large 20 year gap within the workforces of many utilities.</a:t>
            </a:r>
          </a:p>
          <a:p>
            <a:endParaRPr lang="en-US" dirty="0"/>
          </a:p>
          <a:p>
            <a:r>
              <a:rPr lang="en-US" dirty="0" smtClean="0"/>
              <a:t>With many senior technical experts ready to retire, there are very few qualified people ready to take their place.</a:t>
            </a:r>
          </a:p>
          <a:p>
            <a:endParaRPr lang="en-US" dirty="0"/>
          </a:p>
          <a:p>
            <a:r>
              <a:rPr lang="en-US" dirty="0" smtClean="0"/>
              <a:t>Additionally, new technologies are being introduced to the industry at an unheard of rate.</a:t>
            </a:r>
          </a:p>
          <a:p>
            <a:endParaRPr lang="en-US" dirty="0"/>
          </a:p>
          <a:p>
            <a:r>
              <a:rPr lang="en-US" dirty="0" smtClean="0"/>
              <a:t>There is a significant need for early to mid career personnel who are able to understand how the new technologies will fit into the existing systems.</a:t>
            </a:r>
          </a:p>
          <a:p>
            <a:endParaRPr lang="en-US" dirty="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104</a:t>
            </a:fld>
            <a:endParaRPr lang="en-US"/>
          </a:p>
        </p:txBody>
      </p:sp>
      <p:pic>
        <p:nvPicPr>
          <p:cNvPr id="7" name="Picture 2" descr="C:\Program Files (x86)\Microsoft Office\MEDIA\CAGCAT10\j0195812.wmf"/>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312028" y="2647970"/>
            <a:ext cx="2536572" cy="26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02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Northwest Power System Today</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Today the electrical infrastructure of the Northwest is part of the larger interconnected Western Electrical Coordinating Council (WECC); a system that synchronously interconnects nearly half of North America, and electrically interconnects the entire continent. </a:t>
            </a:r>
          </a:p>
          <a:p>
            <a:endParaRPr lang="en-US" dirty="0"/>
          </a:p>
          <a:p>
            <a:r>
              <a:rPr lang="en-US" dirty="0" smtClean="0"/>
              <a:t>The majority of energy in the Northwest is still supplied by hydroelectric resources, but no new dams are planned.</a:t>
            </a:r>
          </a:p>
          <a:p>
            <a:endParaRPr lang="en-US" dirty="0"/>
          </a:p>
          <a:p>
            <a:r>
              <a:rPr lang="en-US" dirty="0" smtClean="0"/>
              <a:t>Wind generation is a quickly growing component of the regions generation mix, which is posing challenges for the system operators.  </a:t>
            </a:r>
          </a:p>
          <a:p>
            <a:endParaRPr lang="en-US" dirty="0"/>
          </a:p>
          <a:p>
            <a:r>
              <a:rPr lang="en-US" dirty="0" smtClean="0"/>
              <a:t>New technologies are rapidly being deployed in nearly every utility, at all levels.</a:t>
            </a:r>
          </a:p>
          <a:p>
            <a:endParaRPr lang="en-US" dirty="0"/>
          </a:p>
          <a:p>
            <a:r>
              <a:rPr lang="en-US" dirty="0" smtClean="0"/>
              <a:t>Currently there is a lack of trained personnel at all levels</a:t>
            </a:r>
            <a:r>
              <a:rPr lang="en-US" dirty="0"/>
              <a:t>.</a:t>
            </a:r>
            <a:r>
              <a:rPr lang="en-US" dirty="0" smtClean="0"/>
              <a:t> Additionally, much of the workforce is eligible for retirement in the near future.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193212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Concluding Comments</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Similar to the rest of the country, the power system of the Northwest began as a collection of isolated systems powered by steam.</a:t>
            </a:r>
          </a:p>
          <a:p>
            <a:endParaRPr lang="en-US" dirty="0"/>
          </a:p>
          <a:p>
            <a:r>
              <a:rPr lang="en-US" dirty="0" smtClean="0"/>
              <a:t>But quickly the hydrological resources of the region were harnessed, and today provides the majority of the electrical needs.</a:t>
            </a:r>
          </a:p>
          <a:p>
            <a:endParaRPr lang="en-US" dirty="0" smtClean="0"/>
          </a:p>
          <a:p>
            <a:r>
              <a:rPr lang="en-US" dirty="0" smtClean="0"/>
              <a:t>Private, municipal, and federal organizations have all played a role in the development of the system.  As a result, there are numerous stakeholders involved in the industry.</a:t>
            </a:r>
          </a:p>
          <a:p>
            <a:endParaRPr lang="en-US" dirty="0" smtClean="0"/>
          </a:p>
          <a:p>
            <a:r>
              <a:rPr lang="en-US" dirty="0" smtClean="0"/>
              <a:t>To get to where it is today, the system had to overcome significant challenges; technical, social, as well as regulatory.</a:t>
            </a:r>
          </a:p>
          <a:p>
            <a:endParaRPr lang="en-US" dirty="0"/>
          </a:p>
          <a:p>
            <a:r>
              <a:rPr lang="en-US" dirty="0" smtClean="0"/>
              <a:t>While the industry has traditionally been slow to adopt new technologies, or to embrace change, the emerging generation of smart grid technologies is quickly changing the old ways of thinking.</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153720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Conclusion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107</a:t>
            </a:fld>
            <a:endParaRPr lang="en-US"/>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87046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First Urban “Central System” in the Northwest</a:t>
            </a:r>
            <a:endParaRPr lang="en-US" dirty="0"/>
          </a:p>
        </p:txBody>
      </p:sp>
      <p:sp>
        <p:nvSpPr>
          <p:cNvPr id="5" name="Content Placeholder 4"/>
          <p:cNvSpPr>
            <a:spLocks noGrp="1"/>
          </p:cNvSpPr>
          <p:nvPr>
            <p:ph sz="half" idx="1"/>
          </p:nvPr>
        </p:nvSpPr>
        <p:spPr/>
        <p:txBody>
          <a:bodyPr>
            <a:normAutofit/>
          </a:bodyPr>
          <a:lstStyle/>
          <a:p>
            <a:r>
              <a:rPr lang="en-US" sz="1400" dirty="0" smtClean="0"/>
              <a:t>In 1885 Thomas Edison sent Sidney Z. Mitchell west to be the exclusive agent of the Edison Electric Light Company, he was 23 years old.</a:t>
            </a:r>
          </a:p>
          <a:p>
            <a:pPr marL="0" indent="0">
              <a:buNone/>
            </a:pPr>
            <a:endParaRPr lang="en-US" sz="1400" dirty="0"/>
          </a:p>
          <a:p>
            <a:r>
              <a:rPr lang="en-US" sz="1400" dirty="0" smtClean="0"/>
              <a:t>That same year Sidney Z. Mitchell and F. H. Sparling formed the Seattle Electric Light Company with a 25 year franchise, financed by the sale of 250 bulbs for a flat monthly fee per bulb.  </a:t>
            </a:r>
          </a:p>
          <a:p>
            <a:endParaRPr lang="en-US" sz="1400" dirty="0"/>
          </a:p>
          <a:p>
            <a:r>
              <a:rPr lang="en-US" sz="1400" dirty="0" smtClean="0"/>
              <a:t>The first full generation station was built on Jackson street with 2 steam Dynamos, 600 DC amp capacity, and on March 22, 1886 they demonstrated </a:t>
            </a:r>
            <a:r>
              <a:rPr lang="en-US" sz="1400" dirty="0"/>
              <a:t>the first incandescent light bulb to be energized west of the Rocky </a:t>
            </a:r>
            <a:r>
              <a:rPr lang="en-US" sz="1400" dirty="0" smtClean="0"/>
              <a:t>Mountains by a fixed system.</a:t>
            </a:r>
          </a:p>
          <a:p>
            <a:endParaRPr lang="en-US" sz="1400" dirty="0"/>
          </a:p>
          <a:p>
            <a:r>
              <a:rPr lang="en-US" sz="1400" dirty="0" smtClean="0"/>
              <a:t>This demonstration consisted of eleven 16 candlepower lights in the Seattle headquarters and occurred 5 months before Edison began operation of the Pearl Street Station.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11</a:t>
            </a:fld>
            <a:endParaRPr lang="en-US" dirty="0"/>
          </a:p>
        </p:txBody>
      </p:sp>
      <p:pic>
        <p:nvPicPr>
          <p:cNvPr id="2055"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198477"/>
            <a:ext cx="4038600" cy="3329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330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Early Electric Loads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The early systems were similar to modern demonstration projects, in that they were deployed at high costs to show the benefits that systems could provide.</a:t>
            </a:r>
          </a:p>
          <a:p>
            <a:endParaRPr lang="en-US" dirty="0"/>
          </a:p>
          <a:p>
            <a:r>
              <a:rPr lang="en-US" dirty="0" smtClean="0"/>
              <a:t>In order to operate an electric utility successfully, there must be a paying customer base.  As a result, a utility must understand the potential customer base.</a:t>
            </a:r>
          </a:p>
          <a:p>
            <a:endParaRPr lang="en-US" dirty="0"/>
          </a:p>
          <a:p>
            <a:r>
              <a:rPr lang="en-US" dirty="0" smtClean="0"/>
              <a:t>The first common electric loads were lights, for which there were three primary uses:</a:t>
            </a:r>
          </a:p>
          <a:p>
            <a:pPr lvl="1"/>
            <a:r>
              <a:rPr lang="en-US" dirty="0" smtClean="0"/>
              <a:t>Street lighting</a:t>
            </a:r>
          </a:p>
          <a:p>
            <a:pPr lvl="1"/>
            <a:r>
              <a:rPr lang="en-US" dirty="0" smtClean="0"/>
              <a:t>Commercial lighting</a:t>
            </a:r>
          </a:p>
          <a:p>
            <a:pPr lvl="1"/>
            <a:r>
              <a:rPr lang="en-US" dirty="0" smtClean="0"/>
              <a:t>Industrial lighting</a:t>
            </a:r>
          </a:p>
          <a:p>
            <a:endParaRPr lang="en-US" dirty="0"/>
          </a:p>
          <a:p>
            <a:r>
              <a:rPr lang="en-US" dirty="0" smtClean="0"/>
              <a:t>After lighting, traction loads were the next most common for early systems.</a:t>
            </a:r>
          </a:p>
          <a:p>
            <a:endParaRPr lang="en-US" dirty="0"/>
          </a:p>
          <a:p>
            <a:r>
              <a:rPr lang="en-US" dirty="0" smtClean="0"/>
              <a:t>Industrial motor loads for factories were still served primarily by steam or water, but there was some movement towards non-motor electrification.</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dirty="0"/>
          </a:p>
        </p:txBody>
      </p:sp>
      <p:pic>
        <p:nvPicPr>
          <p:cNvPr id="6" name="Picture 2" descr="C:\PNNL Work\Current Projects\FOA-152 Centralia\Module Development\Photos\Seattl Street lamp ca 1900.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62500" y="2429669"/>
            <a:ext cx="38100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106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Early Lighting Loads</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Street lighting was the first large scale electrical load and was the focus of early businesses.</a:t>
            </a:r>
          </a:p>
          <a:p>
            <a:endParaRPr lang="en-US" dirty="0"/>
          </a:p>
          <a:p>
            <a:r>
              <a:rPr lang="en-US" dirty="0" smtClean="0"/>
              <a:t>These early systems provided street lighting and commercial lighting, residential lighting was initially very expensive.</a:t>
            </a:r>
          </a:p>
          <a:p>
            <a:endParaRPr lang="en-US" dirty="0"/>
          </a:p>
          <a:p>
            <a:r>
              <a:rPr lang="en-US" dirty="0" smtClean="0"/>
              <a:t>Electric lighting was competing directly with gas street lights which had become a status symbol in affluent neighborhoods.  The first gas street lighting franchise in Seattle was issued in 1873.</a:t>
            </a:r>
          </a:p>
          <a:p>
            <a:endParaRPr lang="en-US" dirty="0"/>
          </a:p>
          <a:p>
            <a:r>
              <a:rPr lang="en-US" dirty="0"/>
              <a:t>For electric lighting there were two competing electric light technologies. </a:t>
            </a:r>
          </a:p>
          <a:p>
            <a:pPr lvl="1"/>
            <a:r>
              <a:rPr lang="en-US" dirty="0"/>
              <a:t>Arc lamps: carbon arcs were the earliest example where an arc would be drawn between two carbon electrodes.  Normal operation would consume the carbon.</a:t>
            </a:r>
          </a:p>
          <a:p>
            <a:pPr lvl="1"/>
            <a:r>
              <a:rPr lang="en-US" dirty="0"/>
              <a:t>Incandescent lamps: current would heat a wire to incandescence, but would not consume the wire.</a:t>
            </a:r>
          </a:p>
          <a:p>
            <a:pPr marL="0" indent="0">
              <a:buNone/>
            </a:pPr>
            <a:endParaRPr lang="en-US" dirty="0"/>
          </a:p>
          <a:p>
            <a:r>
              <a:rPr lang="en-US" dirty="0" smtClean="0"/>
              <a:t>Lighting was not billed with a service meter.  Instead, common schedules were used (1885 Astoria rates):</a:t>
            </a:r>
          </a:p>
          <a:p>
            <a:pPr lvl="1"/>
            <a:r>
              <a:rPr lang="en-US" dirty="0" smtClean="0"/>
              <a:t>10 o’clock lights $.75/light</a:t>
            </a:r>
          </a:p>
          <a:p>
            <a:pPr lvl="1"/>
            <a:r>
              <a:rPr lang="en-US" dirty="0" smtClean="0"/>
              <a:t>12 o’clock lights $1.00/light</a:t>
            </a:r>
          </a:p>
          <a:p>
            <a:pPr lvl="1"/>
            <a:r>
              <a:rPr lang="en-US" dirty="0" smtClean="0"/>
              <a:t>All night-lights </a:t>
            </a:r>
            <a:r>
              <a:rPr lang="en-US" dirty="0"/>
              <a:t>$</a:t>
            </a:r>
            <a:r>
              <a:rPr lang="en-US" dirty="0" smtClean="0"/>
              <a:t>1.50/light (note: this is approximately $38.80 in 2012 dollars)</a:t>
            </a:r>
          </a:p>
          <a:p>
            <a:endParaRPr lang="en-US" dirty="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13</a:t>
            </a:fld>
            <a:endParaRPr lang="en-US" dirty="0"/>
          </a:p>
        </p:txBody>
      </p:sp>
      <p:pic>
        <p:nvPicPr>
          <p:cNvPr id="3074" name="Picture 2" descr="C:\Users\d3p313\Desktop\Edison and Shelby Light Bulbs 1899.pn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026172" y="1600200"/>
            <a:ext cx="328265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92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Early Traction Loads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Lighting generally only provided load during the evenings and nights, and as a result generating equipment was not making money during the day.</a:t>
            </a:r>
          </a:p>
          <a:p>
            <a:endParaRPr lang="en-US" dirty="0"/>
          </a:p>
          <a:p>
            <a:r>
              <a:rPr lang="en-US" dirty="0" smtClean="0"/>
              <a:t>Electric street cars provided a load during the day, which increased the utilization factor of electric generation equipment.  Thus making the systems more profitable.</a:t>
            </a:r>
          </a:p>
          <a:p>
            <a:endParaRPr lang="en-US" dirty="0"/>
          </a:p>
          <a:p>
            <a:r>
              <a:rPr lang="en-US" dirty="0" smtClean="0"/>
              <a:t>Early electric street car were DC because of the ability to easily control the speed of DC motors.</a:t>
            </a:r>
          </a:p>
          <a:p>
            <a:endParaRPr lang="en-US" dirty="0"/>
          </a:p>
          <a:p>
            <a:r>
              <a:rPr lang="en-US" dirty="0" smtClean="0"/>
              <a:t>Additionally, many street car lines were built specifically to provide transportation to new suburban communities.</a:t>
            </a:r>
          </a:p>
          <a:p>
            <a:endParaRPr lang="en-US" dirty="0"/>
          </a:p>
          <a:p>
            <a:r>
              <a:rPr lang="en-US" dirty="0" smtClean="0"/>
              <a:t>Early traction loads were radial systems within urban centers or from urban centers to suburban communities.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dirty="0"/>
          </a:p>
        </p:txBody>
      </p:sp>
      <p:pic>
        <p:nvPicPr>
          <p:cNvPr id="3074" name="Picture 2" descr="C:\PNNL Work\Current Projects\FOA-152 Centralia\Module Development\Photos\Guy Phinney privat streetcar ca 1895.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201466"/>
            <a:ext cx="4038600" cy="332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017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Early Motor loads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a:t>Prior to </a:t>
            </a:r>
            <a:r>
              <a:rPr lang="en-US" dirty="0" smtClean="0"/>
              <a:t>1890, </a:t>
            </a:r>
            <a:r>
              <a:rPr lang="en-US" dirty="0"/>
              <a:t>factories </a:t>
            </a:r>
            <a:r>
              <a:rPr lang="en-US" dirty="0" smtClean="0"/>
              <a:t>tended to </a:t>
            </a:r>
            <a:r>
              <a:rPr lang="en-US" dirty="0"/>
              <a:t>electrify with respect to lighting, </a:t>
            </a:r>
            <a:r>
              <a:rPr lang="en-US" dirty="0" smtClean="0"/>
              <a:t>motor loads electrified at a slower pace.</a:t>
            </a:r>
            <a:endParaRPr lang="en-US" dirty="0"/>
          </a:p>
          <a:p>
            <a:pPr marL="0" indent="0">
              <a:buNone/>
            </a:pPr>
            <a:endParaRPr lang="en-US" dirty="0"/>
          </a:p>
          <a:p>
            <a:r>
              <a:rPr lang="en-US" dirty="0" smtClean="0"/>
              <a:t>Early motor loads were limited because of the lack of a good motor design, it </a:t>
            </a:r>
            <a:r>
              <a:rPr lang="en-US" dirty="0"/>
              <a:t>was not until 1886 that Frank Sprague </a:t>
            </a:r>
            <a:r>
              <a:rPr lang="en-US" dirty="0" smtClean="0"/>
              <a:t>invented a DC motor with limited sparking and provided constant speed under varying load.  </a:t>
            </a:r>
          </a:p>
          <a:p>
            <a:pPr marL="0" indent="0">
              <a:buNone/>
            </a:pPr>
            <a:endParaRPr lang="en-US" dirty="0" smtClean="0"/>
          </a:p>
          <a:p>
            <a:r>
              <a:rPr lang="en-US" dirty="0" smtClean="0"/>
              <a:t>High costs for buying and installing motors in conjunction with a lack of trained electrical engineers limited early adoption.</a:t>
            </a:r>
          </a:p>
          <a:p>
            <a:endParaRPr lang="en-US" dirty="0"/>
          </a:p>
          <a:p>
            <a:r>
              <a:rPr lang="en-US" dirty="0" smtClean="0"/>
              <a:t>Because of the size of motor loads, they were often supplied by generating units within the factory.  In some cases a single factory would require more power than the total capacity of the local utility.</a:t>
            </a:r>
          </a:p>
          <a:p>
            <a:endParaRPr lang="en-US" dirty="0"/>
          </a:p>
          <a:p>
            <a:r>
              <a:rPr lang="en-US" dirty="0" smtClean="0"/>
              <a:t>By 1900 factories produced, and consumed, over half of the electricity in the United States, but less than 5% of factories were electrified.</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dirty="0"/>
          </a:p>
        </p:txBody>
      </p:sp>
      <p:pic>
        <p:nvPicPr>
          <p:cNvPr id="102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500020" y="2105616"/>
            <a:ext cx="2334960" cy="3515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729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Municipal Regulation and the Franchise System</a:t>
            </a:r>
            <a:endParaRPr lang="en-US" dirty="0"/>
          </a:p>
        </p:txBody>
      </p:sp>
      <p:sp>
        <p:nvSpPr>
          <p:cNvPr id="5" name="Content Placeholder 4"/>
          <p:cNvSpPr>
            <a:spLocks noGrp="1"/>
          </p:cNvSpPr>
          <p:nvPr>
            <p:ph sz="half" idx="1"/>
          </p:nvPr>
        </p:nvSpPr>
        <p:spPr/>
        <p:txBody>
          <a:bodyPr>
            <a:normAutofit fontScale="85000" lnSpcReduction="10000"/>
          </a:bodyPr>
          <a:lstStyle/>
          <a:p>
            <a:r>
              <a:rPr lang="en-US" sz="1800" dirty="0" smtClean="0"/>
              <a:t>In order to connect  the electrical generators with the end-use loads, it is necessary to run wires and cables, which required access to city streets.  </a:t>
            </a:r>
          </a:p>
          <a:p>
            <a:endParaRPr lang="en-US" sz="1800" dirty="0"/>
          </a:p>
          <a:p>
            <a:r>
              <a:rPr lang="en-US" sz="1800" dirty="0" smtClean="0"/>
              <a:t>In order to obtain the rights to use public right of ways for private use, a franchise was needed from the local municipality.</a:t>
            </a:r>
            <a:endParaRPr lang="en-US" sz="1800" dirty="0"/>
          </a:p>
          <a:p>
            <a:endParaRPr lang="en-US" sz="1800" dirty="0"/>
          </a:p>
          <a:p>
            <a:r>
              <a:rPr lang="en-US" sz="1800" dirty="0"/>
              <a:t>As a result, in addition to state level </a:t>
            </a:r>
            <a:r>
              <a:rPr lang="en-US" sz="1800" dirty="0" smtClean="0"/>
              <a:t>incorporation, </a:t>
            </a:r>
            <a:r>
              <a:rPr lang="en-US" sz="1800" dirty="0"/>
              <a:t>utilities were required to obtain a franchise from the </a:t>
            </a:r>
            <a:r>
              <a:rPr lang="en-US" sz="1800" dirty="0" smtClean="0"/>
              <a:t>local municipality.</a:t>
            </a:r>
          </a:p>
          <a:p>
            <a:endParaRPr lang="en-US" sz="1800" dirty="0" smtClean="0"/>
          </a:p>
          <a:p>
            <a:r>
              <a:rPr lang="en-US" sz="1800" dirty="0" smtClean="0"/>
              <a:t>In </a:t>
            </a:r>
            <a:r>
              <a:rPr lang="en-US" sz="1800" dirty="0"/>
              <a:t>many cases municipalities would issue </a:t>
            </a:r>
            <a:r>
              <a:rPr lang="en-US" sz="1800" dirty="0" smtClean="0"/>
              <a:t>short term, overlapping </a:t>
            </a:r>
            <a:r>
              <a:rPr lang="en-US" sz="1800" dirty="0"/>
              <a:t>franchises </a:t>
            </a:r>
            <a:r>
              <a:rPr lang="en-US" sz="1800" dirty="0" smtClean="0"/>
              <a:t>with </a:t>
            </a:r>
            <a:r>
              <a:rPr lang="en-US" sz="1800" dirty="0"/>
              <a:t>the idea that the market would determine the best price, capacity, ect.  </a:t>
            </a:r>
            <a:endParaRPr lang="en-US" sz="1800" dirty="0" smtClean="0"/>
          </a:p>
          <a:p>
            <a:endParaRPr lang="en-US" sz="1800" dirty="0"/>
          </a:p>
          <a:p>
            <a:r>
              <a:rPr lang="en-US" sz="1800" dirty="0" smtClean="0"/>
              <a:t>The franchise system was not unique to electricity, and it experience corruption similar to other franchises such as water .</a:t>
            </a:r>
            <a:endParaRPr lang="en-US" sz="1800" dirty="0"/>
          </a:p>
          <a:p>
            <a:pPr marL="0" indent="0">
              <a:buNone/>
            </a:pPr>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dirty="0"/>
          </a:p>
        </p:txBody>
      </p:sp>
      <p:pic>
        <p:nvPicPr>
          <p:cNvPr id="2050" name="Picture 2" descr="C:\PNNL Work\Current Projects\FOA-152 Centralia\Module Development\Photos\Utility poles on Pike St. ca 1905.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243535"/>
            <a:ext cx="4038600" cy="323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264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Financing the Early Power Systems</a:t>
            </a:r>
            <a:endParaRPr lang="en-US" dirty="0"/>
          </a:p>
        </p:txBody>
      </p:sp>
      <p:sp>
        <p:nvSpPr>
          <p:cNvPr id="5" name="Content Placeholder 4"/>
          <p:cNvSpPr>
            <a:spLocks noGrp="1"/>
          </p:cNvSpPr>
          <p:nvPr>
            <p:ph sz="half" idx="1"/>
          </p:nvPr>
        </p:nvSpPr>
        <p:spPr/>
        <p:txBody>
          <a:bodyPr>
            <a:normAutofit fontScale="77500" lnSpcReduction="20000"/>
          </a:bodyPr>
          <a:lstStyle/>
          <a:p>
            <a:r>
              <a:rPr lang="en-US" sz="1800" dirty="0" smtClean="0"/>
              <a:t>For new electrical systems, all of the infrastructure had to be built before there was a return on investment.  As a result, the majority of early systems took on significant debt in order to begin operations.</a:t>
            </a:r>
          </a:p>
          <a:p>
            <a:endParaRPr lang="en-US" sz="1800" dirty="0"/>
          </a:p>
          <a:p>
            <a:r>
              <a:rPr lang="en-US" sz="1800" dirty="0" smtClean="0"/>
              <a:t>Edison’s Pearl Street station required the invention of the Jumbo Dynamo, which was 27 tons and 150 kW.  This was 4 times larger than any previous dynamo.  The dynamos were named after the P.T. Barnum's famous elephant.</a:t>
            </a:r>
          </a:p>
          <a:p>
            <a:endParaRPr lang="en-US" sz="1800" dirty="0"/>
          </a:p>
          <a:p>
            <a:r>
              <a:rPr lang="en-US" sz="1800" dirty="0" smtClean="0"/>
              <a:t>While the generators could be a significant cost because of their size, the largest cost was often the copper mains and distribution lines.</a:t>
            </a:r>
          </a:p>
          <a:p>
            <a:endParaRPr lang="en-US" sz="1800" dirty="0"/>
          </a:p>
          <a:p>
            <a:r>
              <a:rPr lang="en-US" sz="1800" dirty="0" smtClean="0"/>
              <a:t>The franchise system with its uncertainty, and in some cases corruption, further increased the cost of operations.</a:t>
            </a:r>
          </a:p>
          <a:p>
            <a:endParaRPr lang="en-US" sz="1800" dirty="0"/>
          </a:p>
          <a:p>
            <a:r>
              <a:rPr lang="en-US" sz="1800" dirty="0" smtClean="0"/>
              <a:t>The </a:t>
            </a:r>
            <a:r>
              <a:rPr lang="en-US" sz="1800" dirty="0"/>
              <a:t>overall effect was that early power companies had a relatively low rate of return on large fixed </a:t>
            </a:r>
            <a:r>
              <a:rPr lang="en-US" sz="1800" dirty="0" smtClean="0"/>
              <a:t>investments, and if the franchise was lost the assets would be stranded.  These were often high risk, moderate reward business ventures.</a:t>
            </a:r>
            <a:endParaRPr lang="en-US" sz="1800" dirty="0"/>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dirty="0"/>
          </a:p>
        </p:txBody>
      </p:sp>
      <p:pic>
        <p:nvPicPr>
          <p:cNvPr id="7" name="Picture 2" descr="C:\Users\d3p313\Desktop\Pearl Street station Jumbo Dynamo 100 kW.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000625" y="2963069"/>
            <a:ext cx="333375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072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Growth of the Isolated Stations</a:t>
            </a:r>
            <a:endParaRPr lang="en-US" dirty="0"/>
          </a:p>
        </p:txBody>
      </p:sp>
      <p:sp>
        <p:nvSpPr>
          <p:cNvPr id="5" name="Content Placeholder 4"/>
          <p:cNvSpPr>
            <a:spLocks noGrp="1"/>
          </p:cNvSpPr>
          <p:nvPr>
            <p:ph sz="half" idx="1"/>
          </p:nvPr>
        </p:nvSpPr>
        <p:spPr>
          <a:xfrm>
            <a:off x="457200" y="1600200"/>
            <a:ext cx="4038600" cy="4724400"/>
          </a:xfrm>
        </p:spPr>
        <p:txBody>
          <a:bodyPr>
            <a:normAutofit fontScale="62500" lnSpcReduction="20000"/>
          </a:bodyPr>
          <a:lstStyle/>
          <a:p>
            <a:r>
              <a:rPr lang="en-US" dirty="0" smtClean="0"/>
              <a:t>Despite the challenges of financing new systems, the number of systems grew rapidly.</a:t>
            </a:r>
          </a:p>
          <a:p>
            <a:endParaRPr lang="en-US" dirty="0"/>
          </a:p>
          <a:p>
            <a:r>
              <a:rPr lang="en-US" dirty="0" smtClean="0"/>
              <a:t>In the late 1900’s it </a:t>
            </a:r>
            <a:r>
              <a:rPr lang="en-US" dirty="0"/>
              <a:t>was </a:t>
            </a:r>
            <a:r>
              <a:rPr lang="en-US" dirty="0" smtClean="0"/>
              <a:t>difficult to </a:t>
            </a:r>
            <a:r>
              <a:rPr lang="en-US" dirty="0"/>
              <a:t>change DC voltage </a:t>
            </a:r>
            <a:r>
              <a:rPr lang="en-US" dirty="0" smtClean="0"/>
              <a:t>levels, so </a:t>
            </a:r>
            <a:r>
              <a:rPr lang="en-US" dirty="0"/>
              <a:t>electricity had to be transmitted at close to the voltage at which it was </a:t>
            </a:r>
            <a:r>
              <a:rPr lang="en-US" dirty="0" smtClean="0"/>
              <a:t>consumed; resulting the need for many systems. </a:t>
            </a:r>
          </a:p>
          <a:p>
            <a:pPr marL="0" indent="0">
              <a:buNone/>
            </a:pPr>
            <a:endParaRPr lang="en-US" dirty="0" smtClean="0"/>
          </a:p>
          <a:p>
            <a:r>
              <a:rPr lang="en-US" dirty="0" smtClean="0"/>
              <a:t>By 1899, within Seattle alone there were 12 electric utilities and 22 street car providers, all of which were private companies.</a:t>
            </a:r>
          </a:p>
          <a:p>
            <a:pPr marL="0" indent="0">
              <a:buNone/>
            </a:pPr>
            <a:endParaRPr lang="en-US" dirty="0"/>
          </a:p>
          <a:p>
            <a:r>
              <a:rPr lang="en-US" dirty="0" smtClean="0"/>
              <a:t>In the 15 years following the establishment of the Seattle Electric Light Company, Mitchell and Sparling built steam powered systems in Tacoma, Spokane, Portland, Bellingham, and many smaller towns in Washington, as well as Oregon, Idaho, and even British Columbia, Canada. </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dirty="0"/>
          </a:p>
        </p:txBody>
      </p:sp>
      <p:pic>
        <p:nvPicPr>
          <p:cNvPr id="2050" name="Picture 2" descr="C:\Users\d3p313\Desktop\Bellingham 1900.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516981"/>
            <a:ext cx="4038600" cy="269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057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Early Isolated Systems Across the NW</a:t>
            </a:r>
            <a:endParaRPr lang="en-US" dirty="0"/>
          </a:p>
        </p:txBody>
      </p:sp>
      <p:sp>
        <p:nvSpPr>
          <p:cNvPr id="5" name="Content Placeholder 4"/>
          <p:cNvSpPr>
            <a:spLocks noGrp="1"/>
          </p:cNvSpPr>
          <p:nvPr>
            <p:ph idx="1"/>
          </p:nvPr>
        </p:nvSpPr>
        <p:spPr/>
        <p:txBody>
          <a:bodyPr>
            <a:normAutofit fontScale="77500" lnSpcReduction="20000"/>
          </a:bodyPr>
          <a:lstStyle/>
          <a:p>
            <a:r>
              <a:rPr lang="en-US" dirty="0"/>
              <a:t>Washington: </a:t>
            </a:r>
          </a:p>
          <a:p>
            <a:pPr lvl="1"/>
            <a:r>
              <a:rPr lang="en-US" dirty="0" smtClean="0"/>
              <a:t>1886 </a:t>
            </a:r>
            <a:r>
              <a:rPr lang="en-US" dirty="0"/>
              <a:t>the first string of electric lights was energized in </a:t>
            </a:r>
            <a:r>
              <a:rPr lang="en-US" dirty="0" smtClean="0"/>
              <a:t>Seattle.</a:t>
            </a:r>
          </a:p>
          <a:p>
            <a:pPr lvl="1"/>
            <a:r>
              <a:rPr lang="en-US" dirty="0" smtClean="0"/>
              <a:t>Seattle alone supported multiple private utilities.</a:t>
            </a:r>
          </a:p>
          <a:p>
            <a:pPr lvl="1"/>
            <a:r>
              <a:rPr lang="en-US" dirty="0" smtClean="0"/>
              <a:t>Small steam systems supplying cities grew across the state.</a:t>
            </a:r>
          </a:p>
          <a:p>
            <a:endParaRPr lang="en-US" dirty="0" smtClean="0"/>
          </a:p>
          <a:p>
            <a:r>
              <a:rPr lang="en-US" dirty="0" smtClean="0"/>
              <a:t>Oregon:</a:t>
            </a:r>
          </a:p>
          <a:p>
            <a:pPr lvl="1"/>
            <a:r>
              <a:rPr lang="en-US" dirty="0"/>
              <a:t>1880 </a:t>
            </a:r>
            <a:r>
              <a:rPr lang="en-US" dirty="0" smtClean="0"/>
              <a:t>George </a:t>
            </a:r>
            <a:r>
              <a:rPr lang="en-US" dirty="0"/>
              <a:t>W. </a:t>
            </a:r>
            <a:r>
              <a:rPr lang="en-US" dirty="0" smtClean="0"/>
              <a:t>Weidler built the first system at his Portland </a:t>
            </a:r>
            <a:r>
              <a:rPr lang="en-US" dirty="0"/>
              <a:t>saw </a:t>
            </a:r>
            <a:r>
              <a:rPr lang="en-US" dirty="0" smtClean="0"/>
              <a:t>mill.</a:t>
            </a:r>
            <a:endParaRPr lang="en-US" dirty="0"/>
          </a:p>
          <a:p>
            <a:pPr lvl="1"/>
            <a:r>
              <a:rPr lang="en-US" dirty="0" smtClean="0"/>
              <a:t>Additional systems were open in Portland, along with smaller systems across the state.</a:t>
            </a:r>
            <a:endParaRPr lang="en-US" dirty="0"/>
          </a:p>
          <a:p>
            <a:endParaRPr lang="en-US" dirty="0" smtClean="0"/>
          </a:p>
          <a:p>
            <a:r>
              <a:rPr lang="en-US" dirty="0" smtClean="0"/>
              <a:t>Idaho</a:t>
            </a:r>
            <a:r>
              <a:rPr lang="en-US" dirty="0"/>
              <a:t>:</a:t>
            </a:r>
          </a:p>
          <a:p>
            <a:pPr lvl="1"/>
            <a:r>
              <a:rPr lang="en-US" dirty="0" smtClean="0"/>
              <a:t>The first electric light in </a:t>
            </a:r>
            <a:r>
              <a:rPr lang="en-US" dirty="0"/>
              <a:t>I</a:t>
            </a:r>
            <a:r>
              <a:rPr lang="en-US" dirty="0" smtClean="0"/>
              <a:t>daho had been energized near Ketchum in 1882.</a:t>
            </a:r>
          </a:p>
          <a:p>
            <a:pPr lvl="1"/>
            <a:r>
              <a:rPr lang="en-US" dirty="0" smtClean="0"/>
              <a:t>Small systems across the state began operation primarily to support mining interests.</a:t>
            </a:r>
          </a:p>
          <a:p>
            <a:endParaRPr lang="en-US" dirty="0" smtClean="0"/>
          </a:p>
          <a:p>
            <a:r>
              <a:rPr lang="en-US" dirty="0" smtClean="0"/>
              <a:t>Montana</a:t>
            </a:r>
            <a:endParaRPr lang="en-US" dirty="0"/>
          </a:p>
          <a:p>
            <a:pPr lvl="1"/>
            <a:r>
              <a:rPr lang="en-US" dirty="0"/>
              <a:t>Walkerville, a suburb of Butte,  </a:t>
            </a:r>
            <a:r>
              <a:rPr lang="en-US" dirty="0" smtClean="0"/>
              <a:t>received </a:t>
            </a:r>
            <a:r>
              <a:rPr lang="en-US" dirty="0"/>
              <a:t>the first electricity in the </a:t>
            </a:r>
            <a:r>
              <a:rPr lang="en-US" dirty="0" smtClean="0"/>
              <a:t>1880’s.</a:t>
            </a:r>
            <a:endParaRPr lang="en-US" dirty="0"/>
          </a:p>
          <a:p>
            <a:pPr lvl="1"/>
            <a:r>
              <a:rPr lang="en-US" dirty="0" smtClean="0"/>
              <a:t>Similar </a:t>
            </a:r>
            <a:r>
              <a:rPr lang="en-US" dirty="0"/>
              <a:t>to Idaho, </a:t>
            </a:r>
            <a:r>
              <a:rPr lang="en-US" dirty="0" smtClean="0"/>
              <a:t>the majority of the early systems were operated to </a:t>
            </a:r>
            <a:r>
              <a:rPr lang="en-US" dirty="0"/>
              <a:t>serve mining </a:t>
            </a:r>
            <a:r>
              <a:rPr lang="en-US" dirty="0" smtClean="0"/>
              <a:t>interests, </a:t>
            </a:r>
            <a:r>
              <a:rPr lang="en-US" dirty="0"/>
              <a:t>the Anaconda Company being one of the largest.</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dirty="0"/>
          </a:p>
        </p:txBody>
      </p:sp>
    </p:spTree>
    <p:extLst>
      <p:ext uri="{BB962C8B-B14F-4D97-AF65-F5344CB8AC3E}">
        <p14:creationId xmlns:p14="http://schemas.microsoft.com/office/powerpoint/2010/main" val="4007783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Content Placeholder 4"/>
          <p:cNvSpPr>
            <a:spLocks noGrp="1"/>
          </p:cNvSpPr>
          <p:nvPr>
            <p:ph idx="1"/>
          </p:nvPr>
        </p:nvSpPr>
        <p:spPr/>
        <p:txBody>
          <a:bodyPr>
            <a:normAutofit fontScale="70000" lnSpcReduction="20000"/>
          </a:bodyPr>
          <a:lstStyle/>
          <a:p>
            <a:r>
              <a:rPr lang="en-US" dirty="0" smtClean="0"/>
              <a:t>This presentation was prepared at the Pacific Northwest National Laboratory, for the Pacific Northwest </a:t>
            </a:r>
            <a:r>
              <a:rPr lang="en-US" dirty="0"/>
              <a:t>Center of Excellence for Clean </a:t>
            </a:r>
            <a:r>
              <a:rPr lang="en-US" dirty="0" smtClean="0"/>
              <a:t>Energy at Centralia Community College.  This work was funded through a US Department of Energy workforce education grant. </a:t>
            </a:r>
            <a:endParaRPr lang="en-US" dirty="0"/>
          </a:p>
          <a:p>
            <a:endParaRPr lang="en-US" dirty="0"/>
          </a:p>
          <a:p>
            <a:r>
              <a:rPr lang="en-US" dirty="0" smtClean="0"/>
              <a:t>This presentation is general to the Northwest, but specific to Washington State and interactions within the Seattle region.  The focus on Washington, and the Seattle region in particular, is due primarily to the abundance of historical material for this region.</a:t>
            </a:r>
          </a:p>
          <a:p>
            <a:pPr lvl="1"/>
            <a:r>
              <a:rPr lang="en-US" dirty="0" smtClean="0"/>
              <a:t>UW Digital Archives</a:t>
            </a:r>
            <a:r>
              <a:rPr lang="en-US" dirty="0"/>
              <a:t>, online: </a:t>
            </a:r>
            <a:r>
              <a:rPr lang="en-US" dirty="0">
                <a:hlinkClick r:id="rId3"/>
              </a:rPr>
              <a:t>http://content.lib.washington.edu</a:t>
            </a:r>
            <a:r>
              <a:rPr lang="en-US" dirty="0" smtClean="0">
                <a:hlinkClick r:id="rId3"/>
              </a:rPr>
              <a:t>/</a:t>
            </a:r>
            <a:endParaRPr lang="en-US" dirty="0" smtClean="0"/>
          </a:p>
          <a:p>
            <a:pPr lvl="1"/>
            <a:r>
              <a:rPr lang="en-US" dirty="0" smtClean="0"/>
              <a:t>HistoryLink.org</a:t>
            </a:r>
            <a:r>
              <a:rPr lang="en-US" dirty="0"/>
              <a:t>, online: </a:t>
            </a:r>
            <a:r>
              <a:rPr lang="en-US" dirty="0">
                <a:hlinkClick r:id="rId4"/>
              </a:rPr>
              <a:t>http://www.historylink.org</a:t>
            </a:r>
            <a:r>
              <a:rPr lang="en-US" dirty="0" smtClean="0">
                <a:hlinkClick r:id="rId4"/>
              </a:rPr>
              <a:t>/</a:t>
            </a:r>
            <a:endParaRPr lang="en-US" dirty="0" smtClean="0"/>
          </a:p>
          <a:p>
            <a:pPr lvl="1"/>
            <a:r>
              <a:rPr lang="en-US" dirty="0" smtClean="0"/>
              <a:t>Paul Dorpat and Genevieve McCoy “Building Washington, A History of Washington State Public Utilities”</a:t>
            </a:r>
          </a:p>
          <a:p>
            <a:pPr lvl="1"/>
            <a:r>
              <a:rPr lang="en-US" dirty="0"/>
              <a:t>Neil McReynolds, “A Century of </a:t>
            </a:r>
            <a:r>
              <a:rPr lang="en-US" dirty="0" smtClean="0"/>
              <a:t>Service, </a:t>
            </a:r>
            <a:r>
              <a:rPr lang="en-US" dirty="0"/>
              <a:t>The Puget Power Story” </a:t>
            </a:r>
            <a:endParaRPr lang="en-US" dirty="0" smtClean="0"/>
          </a:p>
          <a:p>
            <a:pPr lvl="1"/>
            <a:r>
              <a:rPr lang="en-US" dirty="0" smtClean="0"/>
              <a:t>Myra Phelps, “Public Works in Seattle, A Narrative History The Engineering Department 1875-1975”</a:t>
            </a:r>
          </a:p>
          <a:p>
            <a:pPr lvl="1"/>
            <a:r>
              <a:rPr lang="en-US" dirty="0" smtClean="0"/>
              <a:t>Gene Tollefson, “BPA &amp; The Struggle for Power at Cost”</a:t>
            </a:r>
            <a:endParaRPr lang="en-US" dirty="0"/>
          </a:p>
          <a:p>
            <a:pPr lvl="1"/>
            <a:endParaRPr lang="en-US" dirty="0"/>
          </a:p>
          <a:p>
            <a:r>
              <a:rPr lang="en-US" dirty="0" smtClean="0"/>
              <a:t>This presentation is not meant to be a comprehensive study of all the issues in the Northwest, but to introduces many of the issues that have shaped the formation of the regions electricity infrastructure.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2024337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Battle of the Currents</a:t>
            </a:r>
            <a:endParaRPr lang="en-US" dirty="0"/>
          </a:p>
        </p:txBody>
      </p:sp>
      <p:sp>
        <p:nvSpPr>
          <p:cNvPr id="5" name="Content Placeholder 4"/>
          <p:cNvSpPr>
            <a:spLocks noGrp="1"/>
          </p:cNvSpPr>
          <p:nvPr>
            <p:ph sz="half" idx="1"/>
          </p:nvPr>
        </p:nvSpPr>
        <p:spPr>
          <a:xfrm>
            <a:off x="457200" y="1600200"/>
            <a:ext cx="4038600" cy="4724400"/>
          </a:xfrm>
        </p:spPr>
        <p:txBody>
          <a:bodyPr>
            <a:normAutofit fontScale="62500" lnSpcReduction="20000"/>
          </a:bodyPr>
          <a:lstStyle/>
          <a:p>
            <a:r>
              <a:rPr lang="en-US" dirty="0" smtClean="0"/>
              <a:t>While the early isolated electrical systems were DC, North America almost exclusively uses 60 Hz AC today.</a:t>
            </a:r>
          </a:p>
          <a:p>
            <a:endParaRPr lang="en-US" dirty="0" smtClean="0"/>
          </a:p>
          <a:p>
            <a:r>
              <a:rPr lang="en-US" dirty="0" smtClean="0"/>
              <a:t>For the early electrical systems, DC provided a number of benefits over the nascent AC systems, these included:</a:t>
            </a:r>
          </a:p>
          <a:p>
            <a:pPr lvl="1"/>
            <a:r>
              <a:rPr lang="en-US" dirty="0" smtClean="0"/>
              <a:t>Worked well with lights and motors</a:t>
            </a:r>
          </a:p>
          <a:p>
            <a:pPr lvl="1"/>
            <a:r>
              <a:rPr lang="en-US" dirty="0" smtClean="0"/>
              <a:t>Could be used directly with batteries</a:t>
            </a:r>
          </a:p>
          <a:p>
            <a:pPr lvl="1"/>
            <a:r>
              <a:rPr lang="en-US" dirty="0" smtClean="0"/>
              <a:t>DC generators could be easily paralleled allowing multiple machine operations</a:t>
            </a:r>
          </a:p>
          <a:p>
            <a:pPr lvl="1"/>
            <a:r>
              <a:rPr lang="en-US" dirty="0" smtClean="0"/>
              <a:t>Speed control is straight forward with DC motors</a:t>
            </a:r>
          </a:p>
          <a:p>
            <a:pPr lvl="1"/>
            <a:r>
              <a:rPr lang="en-US" dirty="0" smtClean="0"/>
              <a:t>Edison had developed a customer meter for DC</a:t>
            </a:r>
          </a:p>
          <a:p>
            <a:endParaRPr lang="en-US" dirty="0" smtClean="0"/>
          </a:p>
          <a:p>
            <a:r>
              <a:rPr lang="en-US" dirty="0" smtClean="0"/>
              <a:t>Despite these benefits AC had a number of benefits that would win out in the long term:</a:t>
            </a:r>
          </a:p>
          <a:p>
            <a:pPr lvl="1"/>
            <a:r>
              <a:rPr lang="en-US" dirty="0" smtClean="0"/>
              <a:t>Voltages can be changed using transformers</a:t>
            </a:r>
          </a:p>
          <a:p>
            <a:pPr lvl="1"/>
            <a:r>
              <a:rPr lang="en-US" dirty="0" smtClean="0"/>
              <a:t>Higher voltages allowed for transmission over long distances with reduced losses</a:t>
            </a:r>
          </a:p>
          <a:p>
            <a:pPr lvl="1"/>
            <a:r>
              <a:rPr lang="en-US" dirty="0" smtClean="0"/>
              <a:t>Poly phase machines were more efficient</a:t>
            </a:r>
          </a:p>
          <a:p>
            <a:pPr lvl="1"/>
            <a:r>
              <a:rPr lang="en-US" dirty="0" smtClean="0"/>
              <a:t>At 60 Hz lighting flicker is not a problem</a:t>
            </a:r>
          </a:p>
          <a:p>
            <a:pPr lvl="1"/>
            <a:r>
              <a:rPr lang="en-US" dirty="0" smtClean="0"/>
              <a:t>60 Hz works for lighting and motors.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dirty="0"/>
          </a:p>
        </p:txBody>
      </p:sp>
      <p:pic>
        <p:nvPicPr>
          <p:cNvPr id="7" name="Picture 8" descr=" ">
            <a:hlinkClick r:id="rId3" tooltip=" "/>
          </p:cNvPr>
          <p:cNvPicPr>
            <a:picLocks noGrp="1" noChangeAspect="1" noChangeArrowheads="1"/>
          </p:cNvPicPr>
          <p:nvPr>
            <p:ph sz="half" idx="2"/>
          </p:nvPr>
        </p:nvPicPr>
        <p:blipFill>
          <a:blip r:embed="rId4" cstate="print"/>
          <a:srcRect/>
          <a:stretch>
            <a:fillRect/>
          </a:stretch>
        </p:blipFill>
        <p:spPr bwMode="auto">
          <a:xfrm>
            <a:off x="6934200" y="2362200"/>
            <a:ext cx="1568562" cy="2452660"/>
          </a:xfrm>
          <a:prstGeom prst="rect">
            <a:avLst/>
          </a:prstGeom>
          <a:noFill/>
        </p:spPr>
      </p:pic>
      <p:pic>
        <p:nvPicPr>
          <p:cNvPr id="8" name="Picture 8" descr=" ">
            <a:hlinkClick r:id="rId5" tooltip=" "/>
          </p:cNvPr>
          <p:cNvPicPr>
            <a:picLocks noChangeAspect="1" noChangeArrowheads="1"/>
          </p:cNvPicPr>
          <p:nvPr/>
        </p:nvPicPr>
        <p:blipFill>
          <a:blip r:embed="rId6" cstate="print"/>
          <a:srcRect/>
          <a:stretch>
            <a:fillRect/>
          </a:stretch>
        </p:blipFill>
        <p:spPr>
          <a:xfrm>
            <a:off x="4876800" y="2362200"/>
            <a:ext cx="1830582" cy="2438400"/>
          </a:xfrm>
          <a:prstGeom prst="rect">
            <a:avLst/>
          </a:prstGeom>
          <a:ln/>
        </p:spPr>
      </p:pic>
    </p:spTree>
    <p:extLst>
      <p:ext uri="{BB962C8B-B14F-4D97-AF65-F5344CB8AC3E}">
        <p14:creationId xmlns:p14="http://schemas.microsoft.com/office/powerpoint/2010/main" val="932151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Battle of the Currents in the Northwest</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In the Northwest ,the battle of currents was not nearly as contentious as it was in the eastern regions of the U.S. </a:t>
            </a:r>
          </a:p>
          <a:p>
            <a:endParaRPr lang="en-US" dirty="0"/>
          </a:p>
          <a:p>
            <a:r>
              <a:rPr lang="en-US" dirty="0" smtClean="0"/>
              <a:t>Initially, many of the small isolated systems in the Northwest were DC because of Edison's effective marketing strategies.</a:t>
            </a:r>
          </a:p>
          <a:p>
            <a:endParaRPr lang="en-US" dirty="0" smtClean="0"/>
          </a:p>
          <a:p>
            <a:r>
              <a:rPr lang="en-US" dirty="0" smtClean="0"/>
              <a:t>Without high population densities, and with long distances between hydroelectric generation and load, expanding the early isolated systems was challenging. </a:t>
            </a:r>
          </a:p>
          <a:p>
            <a:endParaRPr lang="en-US" dirty="0"/>
          </a:p>
          <a:p>
            <a:r>
              <a:rPr lang="en-US" dirty="0" smtClean="0"/>
              <a:t>In 1889 when Willamette Falls became the first AC hydroelectric plant in the nation, 2 </a:t>
            </a:r>
            <a:r>
              <a:rPr lang="en-US" dirty="0" smtClean="0"/>
              <a:t>phase, it </a:t>
            </a:r>
            <a:r>
              <a:rPr lang="en-US" dirty="0" smtClean="0"/>
              <a:t>was primarily because of the geography of the Northwest where the generation and load were separated by distance that were prohibitive for DC.</a:t>
            </a:r>
          </a:p>
          <a:p>
            <a:pPr marL="0" indent="0">
              <a:buNone/>
            </a:pPr>
            <a:endParaRPr lang="en-US" dirty="0"/>
          </a:p>
          <a:p>
            <a:r>
              <a:rPr lang="en-US" dirty="0" smtClean="0"/>
              <a:t>Where needed, DC could be obtained from AC through the use of motor generator sets, also known as rotary converters.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7" name="Picture 2" descr="C:\PNNL Work\Current Projects\FOA-152 Centralia\Module Development\Photos\Tacoma substation (Receiving from Eltron) interior showing MGs 1904.pn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5416"/>
          <a:stretch/>
        </p:blipFill>
        <p:spPr bwMode="auto">
          <a:xfrm>
            <a:off x="4648200" y="2284004"/>
            <a:ext cx="4038600" cy="3158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576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Financial Panic of 1893</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In the United States, the 1880’s was a period of rapid expansion, this included the Northwest. There were numerous electric companies started to provide, lighting, traction, and power, which were heavily financed.  </a:t>
            </a:r>
          </a:p>
          <a:p>
            <a:endParaRPr lang="en-US" dirty="0"/>
          </a:p>
          <a:p>
            <a:r>
              <a:rPr lang="en-US" dirty="0" smtClean="0"/>
              <a:t>The panic was caused by the collapse of railroads overbuilding in conjunction with  questionable financing that resulted in a series of bank failures. </a:t>
            </a:r>
          </a:p>
          <a:p>
            <a:endParaRPr lang="en-US" dirty="0"/>
          </a:p>
          <a:p>
            <a:r>
              <a:rPr lang="en-US" dirty="0" smtClean="0"/>
              <a:t>Additionally, the Sherman Silver Purchase Act of 1890 had the government buying silver to drive up the price.  Eventually the U.S. reached the minimum gold limits and U.S. notes could not be redeemed for gold.</a:t>
            </a:r>
          </a:p>
          <a:p>
            <a:endParaRPr lang="en-US" dirty="0" smtClean="0"/>
          </a:p>
          <a:p>
            <a:r>
              <a:rPr lang="en-US" dirty="0" smtClean="0"/>
              <a:t>This resulted in many investments of the era being financed with high interest bonds, including the newly started electric companies.</a:t>
            </a:r>
            <a:endParaRPr lang="en-US" dirty="0"/>
          </a:p>
          <a:p>
            <a:endParaRPr lang="en-US" dirty="0"/>
          </a:p>
          <a:p>
            <a:r>
              <a:rPr lang="en-US" dirty="0" smtClean="0"/>
              <a:t>As a result, many of the newly started companies were wiped out by the panic.</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dirty="0"/>
          </a:p>
        </p:txBody>
      </p:sp>
    </p:spTree>
    <p:extLst>
      <p:ext uri="{BB962C8B-B14F-4D97-AF65-F5344CB8AC3E}">
        <p14:creationId xmlns:p14="http://schemas.microsoft.com/office/powerpoint/2010/main" val="1796256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Collapse of the Early Systems</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smtClean="0"/>
              <a:t>In addition to the unsound financial basis of many of the early electricity companies, there were technical issues that made them unviable.</a:t>
            </a:r>
          </a:p>
          <a:p>
            <a:endParaRPr lang="en-US" dirty="0" smtClean="0"/>
          </a:p>
          <a:p>
            <a:r>
              <a:rPr lang="en-US" dirty="0" smtClean="0"/>
              <a:t>One of the largest problems was the amount of capital investment required by each company.</a:t>
            </a:r>
          </a:p>
          <a:p>
            <a:endParaRPr lang="en-US" dirty="0" smtClean="0"/>
          </a:p>
          <a:p>
            <a:r>
              <a:rPr lang="en-US" dirty="0" smtClean="0"/>
              <a:t>Each company maintained its own generation for a relatively small amount of load.  Because of the need for duplicate equipment, economies of scale could not be taken advantage of.</a:t>
            </a:r>
          </a:p>
          <a:p>
            <a:pPr marL="0" indent="0">
              <a:buNone/>
            </a:pPr>
            <a:endParaRPr lang="en-US" dirty="0" smtClean="0"/>
          </a:p>
          <a:p>
            <a:r>
              <a:rPr lang="en-US" dirty="0" smtClean="0"/>
              <a:t>High capital cost are still a defining characteristic of the modern electric power system.</a:t>
            </a:r>
          </a:p>
          <a:p>
            <a:endParaRPr lang="en-US" dirty="0"/>
          </a:p>
          <a:p>
            <a:r>
              <a:rPr lang="en-US" dirty="0" smtClean="0"/>
              <a:t>While the systems collapsed financially, their infrastructure was still in place.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1027" name="Picture 3" descr="C:\PNNL Work\Misc. Documents\Photos\Photos (Other Sources)\Seattle Brewing and Malting Company II (generator and ice machine).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235647"/>
            <a:ext cx="4038600" cy="325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930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Local Consolidation of the Early Systems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While the panic of 1893 resulted in the failure of many electric utilities, there was still a demand for service which, presented the opportunity for consolidation.</a:t>
            </a:r>
          </a:p>
          <a:p>
            <a:endParaRPr lang="en-US" dirty="0"/>
          </a:p>
          <a:p>
            <a:r>
              <a:rPr lang="en-US" dirty="0" smtClean="0"/>
              <a:t>By </a:t>
            </a:r>
            <a:r>
              <a:rPr lang="en-US" dirty="0"/>
              <a:t>1900, most </a:t>
            </a:r>
            <a:r>
              <a:rPr lang="en-US" dirty="0" smtClean="0"/>
              <a:t>of the isolated systems in Seattle were purchased </a:t>
            </a:r>
            <a:r>
              <a:rPr lang="en-US" dirty="0"/>
              <a:t>and consolidated </a:t>
            </a:r>
            <a:r>
              <a:rPr lang="en-US" dirty="0" smtClean="0"/>
              <a:t>by Stone </a:t>
            </a:r>
            <a:r>
              <a:rPr lang="en-US" dirty="0"/>
              <a:t>&amp; </a:t>
            </a:r>
            <a:r>
              <a:rPr lang="en-US" dirty="0" smtClean="0"/>
              <a:t>Webster, under the Seattle Electric Company (SEC).  This also included 22 electric street car lines.  Other regions saw similar consolidations.</a:t>
            </a:r>
          </a:p>
          <a:p>
            <a:endParaRPr lang="en-US" dirty="0"/>
          </a:p>
          <a:p>
            <a:r>
              <a:rPr lang="en-US" dirty="0" smtClean="0"/>
              <a:t>Stone &amp; Weber was one of the nations earliest electrical engineering consulting firms in the nation, but they acted very much like a holding company.</a:t>
            </a:r>
          </a:p>
          <a:p>
            <a:endParaRPr lang="en-US" dirty="0" smtClean="0"/>
          </a:p>
          <a:p>
            <a:r>
              <a:rPr lang="en-US" dirty="0" smtClean="0"/>
              <a:t>Consolidations under the Seattle Electric Company represented consolidation at the local level, within a small geographic region.</a:t>
            </a:r>
          </a:p>
          <a:p>
            <a:endParaRPr lang="en-US" dirty="0"/>
          </a:p>
          <a:p>
            <a:r>
              <a:rPr lang="en-US" dirty="0" smtClean="0"/>
              <a:t>Consolidation at larger levels would have to wait for the proper business environment, and the necessary technical advances.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dirty="0"/>
          </a:p>
        </p:txBody>
      </p:sp>
      <p:pic>
        <p:nvPicPr>
          <p:cNvPr id="1026" name="Picture 2" descr="C:\PNNL Work\Current Projects\FOA-152 Centralia\Module Development\Photos\Seeing Seattle Car Tour SEC July 1905.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490057"/>
            <a:ext cx="4038600" cy="274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9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Formation of the Seattle Electric Company</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pic>
        <p:nvPicPr>
          <p:cNvPr id="4101"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736544"/>
            <a:ext cx="8229600" cy="225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00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Rise of Larger Generation Stations</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Prior </a:t>
            </a:r>
            <a:r>
              <a:rPr lang="en-US" dirty="0"/>
              <a:t>t</a:t>
            </a:r>
            <a:r>
              <a:rPr lang="en-US" dirty="0" smtClean="0"/>
              <a:t>o consolidation, each individual company provided enough generation to meet load plus losses.  This resulted in a significant amount of duplication, and machines running at inefficient levels, especially steam units.</a:t>
            </a:r>
          </a:p>
          <a:p>
            <a:endParaRPr lang="en-US" dirty="0"/>
          </a:p>
          <a:p>
            <a:r>
              <a:rPr lang="en-US" dirty="0" smtClean="0"/>
              <a:t>One the numerous failed smaller companies were consolidated, it was necessary to develop larger and more efficient generators to supply the load.</a:t>
            </a:r>
          </a:p>
          <a:p>
            <a:endParaRPr lang="en-US" dirty="0"/>
          </a:p>
          <a:p>
            <a:r>
              <a:rPr lang="en-US" dirty="0" smtClean="0"/>
              <a:t>One of the first large generation stations that would supply multiple companies was the Snoqualmie Falls Power Plant.</a:t>
            </a:r>
            <a:endParaRPr lang="en-US" dirty="0"/>
          </a:p>
          <a:p>
            <a:endParaRPr lang="en-US" dirty="0" smtClean="0"/>
          </a:p>
          <a:p>
            <a:r>
              <a:rPr lang="en-US" dirty="0" smtClean="0"/>
              <a:t>Originally </a:t>
            </a:r>
            <a:r>
              <a:rPr lang="en-US" dirty="0"/>
              <a:t>envisioned by Charles Baker in the </a:t>
            </a:r>
            <a:r>
              <a:rPr lang="en-US" dirty="0" smtClean="0"/>
              <a:t>1880’s, Snoqualmie </a:t>
            </a:r>
            <a:r>
              <a:rPr lang="en-US" dirty="0"/>
              <a:t>Falls began operation in 1898 with </a:t>
            </a:r>
            <a:r>
              <a:rPr lang="en-US" dirty="0" smtClean="0"/>
              <a:t>4 1,500 kW turbines.  Each unit was 10 times larger than the Jumbo dynamos that Edison used at Pearl </a:t>
            </a:r>
            <a:r>
              <a:rPr lang="en-US" dirty="0"/>
              <a:t>S</a:t>
            </a:r>
            <a:r>
              <a:rPr lang="en-US" dirty="0" smtClean="0"/>
              <a:t>treet Station 15 years earlier.</a:t>
            </a:r>
          </a:p>
          <a:p>
            <a:endParaRPr lang="en-US" dirty="0"/>
          </a:p>
          <a:p>
            <a:r>
              <a:rPr lang="en-US" dirty="0"/>
              <a:t>32,000V AC lines </a:t>
            </a:r>
            <a:r>
              <a:rPr lang="en-US" dirty="0" smtClean="0"/>
              <a:t>ran from the power house to </a:t>
            </a:r>
            <a:r>
              <a:rPr lang="en-US" dirty="0"/>
              <a:t>Seattle (32 miles), Tacoma (44 miles), Everett (36 miles), and locations in </a:t>
            </a:r>
            <a:r>
              <a:rPr lang="en-US" dirty="0" smtClean="0"/>
              <a:t>between.</a:t>
            </a:r>
            <a:endParaRPr lang="en-US" dirty="0"/>
          </a:p>
          <a:p>
            <a:endParaRPr lang="en-US" dirty="0"/>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dirty="0"/>
          </a:p>
        </p:txBody>
      </p:sp>
      <p:pic>
        <p:nvPicPr>
          <p:cNvPr id="2050" name="Picture 2" descr="C:\Users\d3p313\Desktop\Interior of Snoqualmie falls underground chamber no date.pn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4270"/>
          <a:stretch/>
        </p:blipFill>
        <p:spPr bwMode="auto">
          <a:xfrm>
            <a:off x="4648200" y="2088406"/>
            <a:ext cx="4038600" cy="339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380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Closing of the 19</a:t>
            </a:r>
            <a:r>
              <a:rPr lang="en-US" baseline="30000" dirty="0" smtClean="0"/>
              <a:t>th</a:t>
            </a:r>
            <a:r>
              <a:rPr lang="en-US" dirty="0" smtClean="0"/>
              <a:t> Century</a:t>
            </a:r>
            <a:endParaRPr lang="en-US" dirty="0"/>
          </a:p>
        </p:txBody>
      </p:sp>
      <p:sp>
        <p:nvSpPr>
          <p:cNvPr id="5" name="Content Placeholder 4"/>
          <p:cNvSpPr>
            <a:spLocks noGrp="1"/>
          </p:cNvSpPr>
          <p:nvPr>
            <p:ph sz="half" idx="1"/>
          </p:nvPr>
        </p:nvSpPr>
        <p:spPr>
          <a:xfrm>
            <a:off x="457200" y="1600200"/>
            <a:ext cx="4038600" cy="5105400"/>
          </a:xfrm>
        </p:spPr>
        <p:txBody>
          <a:bodyPr>
            <a:normAutofit fontScale="55000" lnSpcReduction="20000"/>
          </a:bodyPr>
          <a:lstStyle/>
          <a:p>
            <a:r>
              <a:rPr lang="en-US" dirty="0" smtClean="0"/>
              <a:t>At the end of the 19</a:t>
            </a:r>
            <a:r>
              <a:rPr lang="en-US" baseline="30000" dirty="0" smtClean="0"/>
              <a:t>th</a:t>
            </a:r>
            <a:r>
              <a:rPr lang="en-US" dirty="0" smtClean="0"/>
              <a:t> century, private companies were the primary providers of lighting, traction, and power.  They operated based on franchises received from municipalities, and they were vertically integrated companies.</a:t>
            </a:r>
          </a:p>
          <a:p>
            <a:endParaRPr lang="en-US" dirty="0"/>
          </a:p>
          <a:p>
            <a:r>
              <a:rPr lang="en-US" dirty="0" smtClean="0"/>
              <a:t>Local consolidation of electric utilities was underway in Washington and Oregon, but had not occurred at a significant level in Idaho and Montana because of low load densities.</a:t>
            </a:r>
          </a:p>
          <a:p>
            <a:endParaRPr lang="en-US" dirty="0" smtClean="0"/>
          </a:p>
          <a:p>
            <a:r>
              <a:rPr lang="en-US" dirty="0" smtClean="0"/>
              <a:t>Consolidation had lowered costs ,but electricity rates were still significantly higher than they are today.  Additionally, many of the electric </a:t>
            </a:r>
            <a:r>
              <a:rPr lang="en-US" dirty="0"/>
              <a:t>companies were owned through Stone and Weber, which was an “East Coast Concern</a:t>
            </a:r>
            <a:r>
              <a:rPr lang="en-US" dirty="0" smtClean="0"/>
              <a:t>” and was not perceived by the public as having the regions best interest in mind.  </a:t>
            </a:r>
          </a:p>
          <a:p>
            <a:endParaRPr lang="en-US" dirty="0"/>
          </a:p>
          <a:p>
            <a:r>
              <a:rPr lang="en-US" dirty="0" smtClean="0"/>
              <a:t>Centralization was the new operational model and generators were becoming larger and line voltages were increasing to accommodate the larger transfers of power.</a:t>
            </a:r>
          </a:p>
          <a:p>
            <a:endParaRPr lang="en-US" dirty="0"/>
          </a:p>
          <a:p>
            <a:r>
              <a:rPr lang="en-US" dirty="0" smtClean="0"/>
              <a:t>By the end of the 19</a:t>
            </a:r>
            <a:r>
              <a:rPr lang="en-US" baseline="30000" dirty="0" smtClean="0"/>
              <a:t>th</a:t>
            </a:r>
            <a:r>
              <a:rPr lang="en-US" dirty="0" smtClean="0"/>
              <a:t> century, the Northwest Territories had become states:</a:t>
            </a:r>
          </a:p>
          <a:p>
            <a:pPr lvl="1"/>
            <a:r>
              <a:rPr lang="en-US" dirty="0" smtClean="0"/>
              <a:t>Washington: Because the 41</a:t>
            </a:r>
            <a:r>
              <a:rPr lang="en-US" baseline="30000" dirty="0" smtClean="0"/>
              <a:t>st</a:t>
            </a:r>
            <a:r>
              <a:rPr lang="en-US" dirty="0" smtClean="0"/>
              <a:t> State Nov</a:t>
            </a:r>
            <a:r>
              <a:rPr lang="en-US" dirty="0"/>
              <a:t>. 11</a:t>
            </a:r>
            <a:r>
              <a:rPr lang="en-US" baseline="30000" dirty="0"/>
              <a:t>th,</a:t>
            </a:r>
            <a:r>
              <a:rPr lang="en-US" dirty="0"/>
              <a:t> </a:t>
            </a:r>
            <a:r>
              <a:rPr lang="en-US" dirty="0" smtClean="0"/>
              <a:t>1889</a:t>
            </a:r>
          </a:p>
          <a:p>
            <a:pPr lvl="1"/>
            <a:r>
              <a:rPr lang="en-US" dirty="0"/>
              <a:t>Oregon: </a:t>
            </a:r>
            <a:r>
              <a:rPr lang="en-US" dirty="0" smtClean="0"/>
              <a:t>Became the 33</a:t>
            </a:r>
            <a:r>
              <a:rPr lang="en-US" baseline="30000" dirty="0" smtClean="0"/>
              <a:t>rd</a:t>
            </a:r>
            <a:r>
              <a:rPr lang="en-US" dirty="0" smtClean="0"/>
              <a:t> State </a:t>
            </a:r>
            <a:r>
              <a:rPr lang="en-US" dirty="0"/>
              <a:t>Feb 4</a:t>
            </a:r>
            <a:r>
              <a:rPr lang="en-US" baseline="30000" dirty="0"/>
              <a:t>th</a:t>
            </a:r>
            <a:r>
              <a:rPr lang="en-US" dirty="0"/>
              <a:t> </a:t>
            </a:r>
            <a:r>
              <a:rPr lang="en-US" dirty="0" smtClean="0"/>
              <a:t>1859</a:t>
            </a:r>
            <a:endParaRPr lang="en-US" dirty="0"/>
          </a:p>
          <a:p>
            <a:pPr lvl="1"/>
            <a:r>
              <a:rPr lang="en-US" dirty="0" smtClean="0"/>
              <a:t>Idaho: Because the 43</a:t>
            </a:r>
            <a:r>
              <a:rPr lang="en-US" baseline="30000" dirty="0" smtClean="0"/>
              <a:t>rd</a:t>
            </a:r>
            <a:r>
              <a:rPr lang="en-US" dirty="0" smtClean="0"/>
              <a:t> State July </a:t>
            </a:r>
            <a:r>
              <a:rPr lang="en-US" dirty="0"/>
              <a:t>3</a:t>
            </a:r>
            <a:r>
              <a:rPr lang="en-US" baseline="30000" dirty="0"/>
              <a:t>rd</a:t>
            </a:r>
            <a:r>
              <a:rPr lang="en-US" dirty="0"/>
              <a:t>, </a:t>
            </a:r>
            <a:r>
              <a:rPr lang="en-US" dirty="0" smtClean="0"/>
              <a:t>1890</a:t>
            </a:r>
          </a:p>
          <a:p>
            <a:pPr lvl="1"/>
            <a:r>
              <a:rPr lang="en-US" dirty="0" smtClean="0"/>
              <a:t>Montana: Became the 42</a:t>
            </a:r>
            <a:r>
              <a:rPr lang="en-US" baseline="30000" dirty="0" smtClean="0"/>
              <a:t>nd</a:t>
            </a:r>
            <a:r>
              <a:rPr lang="en-US" dirty="0" smtClean="0"/>
              <a:t> State Nov</a:t>
            </a:r>
            <a:r>
              <a:rPr lang="en-US" dirty="0"/>
              <a:t>. 8</a:t>
            </a:r>
            <a:r>
              <a:rPr lang="en-US" baseline="30000" dirty="0"/>
              <a:t>th</a:t>
            </a:r>
            <a:r>
              <a:rPr lang="en-US" dirty="0"/>
              <a:t>, </a:t>
            </a:r>
            <a:r>
              <a:rPr lang="en-US" dirty="0" smtClean="0"/>
              <a:t>1889</a:t>
            </a:r>
            <a:endParaRPr lang="en-US" dirty="0"/>
          </a:p>
          <a:p>
            <a:pPr lvl="1"/>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dirty="0"/>
          </a:p>
        </p:txBody>
      </p:sp>
      <p:pic>
        <p:nvPicPr>
          <p:cNvPr id="6146" name="Picture 2" descr="C:\PNNL Work\Current Projects\FOA-152 Centralia\Module Development\Photos\Road to Snoqualmie Falls ca 1901.pn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5222"/>
          <a:stretch/>
        </p:blipFill>
        <p:spPr bwMode="auto">
          <a:xfrm>
            <a:off x="5072637" y="1600201"/>
            <a:ext cx="3189726" cy="428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51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2</a:t>
            </a:r>
            <a:r>
              <a:rPr lang="en-US" dirty="0" smtClean="0"/>
              <a:t>: Private Companies and Municipal Power</a:t>
            </a:r>
            <a:br>
              <a:rPr lang="en-US" dirty="0" smtClean="0"/>
            </a:br>
            <a:r>
              <a:rPr lang="en-US" dirty="0" smtClean="0"/>
              <a:t> </a:t>
            </a:r>
            <a:r>
              <a:rPr lang="en-US" sz="2400" dirty="0" smtClean="0"/>
              <a:t>(1900-1930)</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10243" name="Picture 3" descr="C:\Users\d3p313\Desktop\Photos\Georgetown steam plant ca 1920.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248793"/>
            <a:ext cx="4038600" cy="32287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PNNL Work\Current Projects\FOA-152 Centralia\Module Development\Photos\Cedar Falls Plant 1912.jpg"/>
          <p:cNvPicPr>
            <a:picLocks noGrp="1" noChangeAspect="1" noChangeArrowheads="1"/>
          </p:cNvPicPr>
          <p:nvPr>
            <p:ph sz="half" idx="1"/>
          </p:nvPr>
        </p:nvPicPr>
        <p:blipFill rotWithShape="1">
          <a:blip r:embed="rId4">
            <a:extLst>
              <a:ext uri="{28A0092B-C50C-407E-A947-70E740481C1C}">
                <a14:useLocalDpi xmlns:a14="http://schemas.microsoft.com/office/drawing/2010/main" val="0"/>
              </a:ext>
            </a:extLst>
          </a:blip>
          <a:srcRect b="6072"/>
          <a:stretch/>
        </p:blipFill>
        <p:spPr bwMode="auto">
          <a:xfrm>
            <a:off x="457200" y="2360057"/>
            <a:ext cx="4038600" cy="315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547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 2 Overview</a:t>
            </a:r>
            <a:endParaRPr lang="en-US" dirty="0"/>
          </a:p>
        </p:txBody>
      </p:sp>
      <p:sp>
        <p:nvSpPr>
          <p:cNvPr id="5" name="Content Placeholder 4"/>
          <p:cNvSpPr>
            <a:spLocks noGrp="1"/>
          </p:cNvSpPr>
          <p:nvPr>
            <p:ph idx="1"/>
          </p:nvPr>
        </p:nvSpPr>
        <p:spPr/>
        <p:txBody>
          <a:bodyPr>
            <a:normAutofit/>
          </a:bodyPr>
          <a:lstStyle/>
          <a:p>
            <a:r>
              <a:rPr lang="en-US" dirty="0" smtClean="0"/>
              <a:t>Regional consolidation of utilities</a:t>
            </a:r>
          </a:p>
          <a:p>
            <a:endParaRPr lang="en-US" dirty="0" smtClean="0"/>
          </a:p>
          <a:p>
            <a:r>
              <a:rPr lang="en-US" dirty="0" smtClean="0"/>
              <a:t>The emergence of Municipal power</a:t>
            </a:r>
          </a:p>
          <a:p>
            <a:endParaRPr lang="en-US" dirty="0" smtClean="0"/>
          </a:p>
          <a:p>
            <a:r>
              <a:rPr lang="en-US" dirty="0" smtClean="0"/>
              <a:t>New technologies</a:t>
            </a:r>
          </a:p>
          <a:p>
            <a:endParaRPr lang="en-US" dirty="0" smtClean="0"/>
          </a:p>
          <a:p>
            <a:r>
              <a:rPr lang="en-US" dirty="0" smtClean="0"/>
              <a:t>Electric loads</a:t>
            </a:r>
          </a:p>
          <a:p>
            <a:endParaRPr lang="en-US" dirty="0"/>
          </a:p>
          <a:p>
            <a:r>
              <a:rPr lang="en-US" dirty="0" smtClean="0"/>
              <a:t>Introduction of utility regulation at the state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dirty="0"/>
          </a:p>
        </p:txBody>
      </p:sp>
    </p:spTree>
    <p:extLst>
      <p:ext uri="{BB962C8B-B14F-4D97-AF65-F5344CB8AC3E}">
        <p14:creationId xmlns:p14="http://schemas.microsoft.com/office/powerpoint/2010/main" val="222498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Outline</a:t>
            </a:r>
            <a:endParaRPr lang="en-US" dirty="0"/>
          </a:p>
        </p:txBody>
      </p:sp>
      <p:sp>
        <p:nvSpPr>
          <p:cNvPr id="5" name="Content Placeholder 4"/>
          <p:cNvSpPr>
            <a:spLocks noGrp="1"/>
          </p:cNvSpPr>
          <p:nvPr>
            <p:ph idx="1"/>
          </p:nvPr>
        </p:nvSpPr>
        <p:spPr/>
        <p:txBody>
          <a:bodyPr>
            <a:normAutofit fontScale="92500"/>
          </a:bodyPr>
          <a:lstStyle/>
          <a:p>
            <a:r>
              <a:rPr lang="en-US" dirty="0"/>
              <a:t>Part 1: </a:t>
            </a:r>
            <a:r>
              <a:rPr lang="en-US" dirty="0" smtClean="0"/>
              <a:t>The Early </a:t>
            </a:r>
            <a:r>
              <a:rPr lang="en-US" dirty="0"/>
              <a:t>Y</a:t>
            </a:r>
            <a:r>
              <a:rPr lang="en-US" dirty="0" smtClean="0"/>
              <a:t>ears of Northwest Electricity (Prior to 1900)</a:t>
            </a:r>
          </a:p>
          <a:p>
            <a:endParaRPr lang="en-US" dirty="0" smtClean="0"/>
          </a:p>
          <a:p>
            <a:r>
              <a:rPr lang="en-US" dirty="0" smtClean="0"/>
              <a:t>Part 2: </a:t>
            </a:r>
            <a:r>
              <a:rPr lang="en-US" dirty="0"/>
              <a:t>Private </a:t>
            </a:r>
            <a:r>
              <a:rPr lang="en-US" dirty="0" smtClean="0"/>
              <a:t>Companies and Municipal Power (</a:t>
            </a:r>
            <a:r>
              <a:rPr lang="en-US" dirty="0"/>
              <a:t>1900-1930</a:t>
            </a:r>
            <a:r>
              <a:rPr lang="en-US" dirty="0" smtClean="0"/>
              <a:t>)</a:t>
            </a:r>
          </a:p>
          <a:p>
            <a:endParaRPr lang="en-US" dirty="0"/>
          </a:p>
          <a:p>
            <a:r>
              <a:rPr lang="en-US" dirty="0" smtClean="0"/>
              <a:t>Part </a:t>
            </a:r>
            <a:r>
              <a:rPr lang="en-US" dirty="0"/>
              <a:t>3</a:t>
            </a:r>
            <a:r>
              <a:rPr lang="en-US" dirty="0" smtClean="0"/>
              <a:t>: </a:t>
            </a:r>
            <a:r>
              <a:rPr lang="en-US" dirty="0"/>
              <a:t>The Emergence of Federal </a:t>
            </a:r>
            <a:r>
              <a:rPr lang="en-US" dirty="0" smtClean="0"/>
              <a:t>Power (</a:t>
            </a:r>
            <a:r>
              <a:rPr lang="en-US" dirty="0"/>
              <a:t>1930-1950</a:t>
            </a:r>
            <a:r>
              <a:rPr lang="en-US" dirty="0" smtClean="0"/>
              <a:t>)</a:t>
            </a:r>
          </a:p>
          <a:p>
            <a:endParaRPr lang="en-US" dirty="0" smtClean="0"/>
          </a:p>
          <a:p>
            <a:r>
              <a:rPr lang="en-US" dirty="0" smtClean="0"/>
              <a:t>Part 4: Post War Growth Years (1950-1970)</a:t>
            </a:r>
          </a:p>
          <a:p>
            <a:endParaRPr lang="en-US" dirty="0" smtClean="0"/>
          </a:p>
          <a:p>
            <a:r>
              <a:rPr lang="en-US" dirty="0" smtClean="0"/>
              <a:t>Part 5: Challenges (1970-1985)</a:t>
            </a:r>
          </a:p>
          <a:p>
            <a:endParaRPr lang="en-US" dirty="0" smtClean="0"/>
          </a:p>
          <a:p>
            <a:r>
              <a:rPr lang="en-US" dirty="0" smtClean="0"/>
              <a:t>Part </a:t>
            </a:r>
            <a:r>
              <a:rPr lang="en-US" dirty="0"/>
              <a:t>6</a:t>
            </a:r>
            <a:r>
              <a:rPr lang="en-US" dirty="0" smtClean="0"/>
              <a:t>: The Modern Electric System in the Northwest (1985-Present)</a:t>
            </a:r>
          </a:p>
          <a:p>
            <a:pPr marL="0" indent="0">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3254481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Northwest Electricity Industry in 1900</a:t>
            </a:r>
            <a:endParaRPr lang="en-US" dirty="0"/>
          </a:p>
        </p:txBody>
      </p:sp>
      <p:sp>
        <p:nvSpPr>
          <p:cNvPr id="5" name="Content Placeholder 4"/>
          <p:cNvSpPr>
            <a:spLocks noGrp="1"/>
          </p:cNvSpPr>
          <p:nvPr>
            <p:ph sz="half" idx="1"/>
          </p:nvPr>
        </p:nvSpPr>
        <p:spPr/>
        <p:txBody>
          <a:bodyPr>
            <a:normAutofit fontScale="47500" lnSpcReduction="20000"/>
          </a:bodyPr>
          <a:lstStyle/>
          <a:p>
            <a:r>
              <a:rPr lang="en-US" dirty="0" smtClean="0"/>
              <a:t>Washington: </a:t>
            </a:r>
          </a:p>
          <a:p>
            <a:pPr lvl="1"/>
            <a:r>
              <a:rPr lang="en-US" dirty="0" smtClean="0"/>
              <a:t>The majority of power providers were private companies such as the Seattle Electric Company.</a:t>
            </a:r>
          </a:p>
          <a:p>
            <a:pPr lvl="1"/>
            <a:r>
              <a:rPr lang="en-US" dirty="0" smtClean="0"/>
              <a:t>There were a few municipal companies, </a:t>
            </a:r>
            <a:r>
              <a:rPr lang="en-US" dirty="0"/>
              <a:t>such as McMinnville Water and </a:t>
            </a:r>
            <a:r>
              <a:rPr lang="en-US" dirty="0" smtClean="0"/>
              <a:t>Light and Tacoma Power, which were founded in 1889 and 1893 respectively.</a:t>
            </a:r>
          </a:p>
          <a:p>
            <a:pPr lvl="1"/>
            <a:r>
              <a:rPr lang="en-US" dirty="0" smtClean="0"/>
              <a:t>The states first hydroelectric facility at Snoqualmie Falls had been completed in 1898.</a:t>
            </a:r>
          </a:p>
          <a:p>
            <a:r>
              <a:rPr lang="en-US" dirty="0" smtClean="0"/>
              <a:t>Oregon: </a:t>
            </a:r>
          </a:p>
          <a:p>
            <a:pPr lvl="1"/>
            <a:r>
              <a:rPr lang="en-US" dirty="0" smtClean="0"/>
              <a:t>Similar to W</a:t>
            </a:r>
            <a:r>
              <a:rPr lang="en-US" dirty="0"/>
              <a:t>ashington </a:t>
            </a:r>
            <a:r>
              <a:rPr lang="en-US" dirty="0" smtClean="0"/>
              <a:t>the </a:t>
            </a:r>
            <a:r>
              <a:rPr lang="en-US" dirty="0"/>
              <a:t>majority of power providers were private </a:t>
            </a:r>
            <a:r>
              <a:rPr lang="en-US" dirty="0" smtClean="0"/>
              <a:t>companies such as Portland General Electric.</a:t>
            </a:r>
          </a:p>
          <a:p>
            <a:pPr lvl="1"/>
            <a:r>
              <a:rPr lang="en-US" dirty="0" smtClean="0"/>
              <a:t>Milton-Freewater City Light &amp; Power was the only Municipal power provider in the state, having been formed in 1889.</a:t>
            </a:r>
            <a:endParaRPr lang="en-US" dirty="0"/>
          </a:p>
          <a:p>
            <a:pPr lvl="1"/>
            <a:r>
              <a:rPr lang="en-US" dirty="0" smtClean="0"/>
              <a:t>Willamette Falls had been in operation for over a decade.</a:t>
            </a:r>
          </a:p>
          <a:p>
            <a:r>
              <a:rPr lang="en-US" dirty="0" smtClean="0"/>
              <a:t>Idaho: </a:t>
            </a:r>
          </a:p>
          <a:p>
            <a:pPr lvl="1"/>
            <a:r>
              <a:rPr lang="en-US" dirty="0" smtClean="0"/>
              <a:t>The first electric light had been energized near Ketchum in 1882.</a:t>
            </a:r>
          </a:p>
          <a:p>
            <a:pPr lvl="1"/>
            <a:r>
              <a:rPr lang="en-US" dirty="0" smtClean="0"/>
              <a:t>In 1900 numerous small utilities served load across the state, it was not until just prior to 1915 that significant consolidation occurred.</a:t>
            </a:r>
          </a:p>
          <a:p>
            <a:pPr lvl="1"/>
            <a:r>
              <a:rPr lang="en-US" dirty="0" smtClean="0"/>
              <a:t>Many of these utilities were opened to serve mining interests.</a:t>
            </a:r>
          </a:p>
          <a:p>
            <a:r>
              <a:rPr lang="en-US" dirty="0" smtClean="0"/>
              <a:t>Montana: </a:t>
            </a:r>
          </a:p>
          <a:p>
            <a:pPr lvl="1"/>
            <a:r>
              <a:rPr lang="en-US" dirty="0" smtClean="0"/>
              <a:t>Walkerville, a suburb of Butte,  received the first electricity in the 1880’s.  </a:t>
            </a:r>
          </a:p>
          <a:p>
            <a:pPr lvl="1"/>
            <a:r>
              <a:rPr lang="en-US" dirty="0" smtClean="0"/>
              <a:t>Mining prospered in Montana as the demand for copper increased.</a:t>
            </a:r>
          </a:p>
          <a:p>
            <a:pPr lvl="1"/>
            <a:r>
              <a:rPr lang="en-US" dirty="0" smtClean="0"/>
              <a:t>Similar to Idaho, many </a:t>
            </a:r>
            <a:r>
              <a:rPr lang="en-US" dirty="0"/>
              <a:t>of these utilities were opened to serve mining </a:t>
            </a:r>
            <a:r>
              <a:rPr lang="en-US" dirty="0" smtClean="0"/>
              <a:t>interests, the Anaconda Company being one of the largest.</a:t>
            </a:r>
            <a:endParaRPr lang="en-US" dirty="0"/>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dirty="0"/>
          </a:p>
        </p:txBody>
      </p:sp>
      <p:pic>
        <p:nvPicPr>
          <p:cNvPr id="1026" name="Picture 2" descr="C:\PNNL Work\Misc. Documents\Photos\Photos (Other Sources)\1st ave looking south ca 1900.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69733" y="1600200"/>
            <a:ext cx="3395534"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580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State of Private Power in 1900</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At the turn of the century, private </a:t>
            </a:r>
            <a:r>
              <a:rPr lang="en-US" dirty="0"/>
              <a:t>p</a:t>
            </a:r>
            <a:r>
              <a:rPr lang="en-US" dirty="0" smtClean="0"/>
              <a:t>ower systems in the U.S. represented more than 90% of total electricity produced. This number was even higher in the Northwest where cities were still relatively small and Municipal systems were not able to compete with private companies.</a:t>
            </a:r>
          </a:p>
          <a:p>
            <a:endParaRPr lang="en-US" dirty="0"/>
          </a:p>
          <a:p>
            <a:r>
              <a:rPr lang="en-US" dirty="0" smtClean="0"/>
              <a:t>The small isolated private utilities of the previous century had begun to grow in size because of economic pressures, and technical trends.</a:t>
            </a:r>
          </a:p>
          <a:p>
            <a:endParaRPr lang="en-US" dirty="0"/>
          </a:p>
          <a:p>
            <a:r>
              <a:rPr lang="en-US" dirty="0" smtClean="0"/>
              <a:t>Industrial loads, often served by on-site generation, were beginning to grow in size to keep pace with the growing industrial base of the nation.</a:t>
            </a:r>
          </a:p>
          <a:p>
            <a:endParaRPr lang="en-US" dirty="0"/>
          </a:p>
          <a:p>
            <a:r>
              <a:rPr lang="en-US" dirty="0" smtClean="0"/>
              <a:t>Heavy industry often had to produce it own electricity because their load could exceed the local utilities capacity.</a:t>
            </a:r>
            <a:endParaRPr lang="en-US" dirty="0"/>
          </a:p>
          <a:p>
            <a:endParaRPr lang="en-US" dirty="0"/>
          </a:p>
          <a:p>
            <a:r>
              <a:rPr lang="en-US" dirty="0"/>
              <a:t>P</a:t>
            </a:r>
            <a:r>
              <a:rPr lang="en-US" dirty="0" smtClean="0"/>
              <a:t>rivate </a:t>
            </a:r>
            <a:r>
              <a:rPr lang="en-US" dirty="0"/>
              <a:t>companies aggressively pursued lucrative city franchises </a:t>
            </a:r>
            <a:r>
              <a:rPr lang="en-US" dirty="0" smtClean="0"/>
              <a:t>with their higher load densities and often ignored low density rural </a:t>
            </a:r>
            <a:r>
              <a:rPr lang="en-US" dirty="0"/>
              <a:t>areas</a:t>
            </a:r>
            <a:r>
              <a:rPr lang="en-US" dirty="0" smtClean="0"/>
              <a:t>.</a:t>
            </a:r>
          </a:p>
          <a:p>
            <a:endParaRPr lang="en-US" dirty="0"/>
          </a:p>
          <a:p>
            <a:r>
              <a:rPr lang="en-US" dirty="0" smtClean="0"/>
              <a:t>As a result of consolidation, electricity rates began to decrease, but were still high by todays standards.</a:t>
            </a:r>
          </a:p>
          <a:p>
            <a:pPr marL="0" indent="0">
              <a:buNone/>
            </a:pPr>
            <a:endParaRPr lang="en-US" dirty="0" smtClean="0"/>
          </a:p>
          <a:p>
            <a:endParaRPr lang="en-US" dirty="0"/>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dirty="0"/>
          </a:p>
        </p:txBody>
      </p:sp>
      <p:pic>
        <p:nvPicPr>
          <p:cNvPr id="1026" name="Picture 2" descr="C:\PNNL Work\Current Projects\FOA-152 Centralia\Module Development\Photos\Snoqualmie Falls Power Company Seattle substation ca 1901.pn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5170"/>
          <a:stretch/>
        </p:blipFill>
        <p:spPr bwMode="auto">
          <a:xfrm>
            <a:off x="4648200" y="2277715"/>
            <a:ext cx="4038600" cy="300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630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Emergence of Municipal Power</a:t>
            </a:r>
            <a:endParaRPr lang="en-US" dirty="0"/>
          </a:p>
        </p:txBody>
      </p:sp>
      <p:sp>
        <p:nvSpPr>
          <p:cNvPr id="5" name="Content Placeholder 4"/>
          <p:cNvSpPr>
            <a:spLocks noGrp="1"/>
          </p:cNvSpPr>
          <p:nvPr>
            <p:ph sz="half" idx="1"/>
          </p:nvPr>
        </p:nvSpPr>
        <p:spPr>
          <a:xfrm>
            <a:off x="457200" y="1600200"/>
            <a:ext cx="4038600" cy="5029200"/>
          </a:xfrm>
        </p:spPr>
        <p:txBody>
          <a:bodyPr>
            <a:normAutofit fontScale="55000" lnSpcReduction="20000"/>
          </a:bodyPr>
          <a:lstStyle/>
          <a:p>
            <a:r>
              <a:rPr lang="en-US" dirty="0" smtClean="0"/>
              <a:t>Despite the lowering electric rates provided by private utilities, there were people who felt that the companies were still making larger than appropriate profits.</a:t>
            </a:r>
          </a:p>
          <a:p>
            <a:endParaRPr lang="en-US" dirty="0"/>
          </a:p>
          <a:p>
            <a:r>
              <a:rPr lang="en-US" dirty="0" smtClean="0"/>
              <a:t>In 1902 the voters of Seattle approved a $590,000 bond for the construction of a municipal dam on the Cedar Creek that would operate in direct competition with private utilities.  </a:t>
            </a:r>
          </a:p>
          <a:p>
            <a:endParaRPr lang="en-US" dirty="0" smtClean="0"/>
          </a:p>
          <a:p>
            <a:r>
              <a:rPr lang="en-US" dirty="0" smtClean="0"/>
              <a:t>In 1905 Cedar Falls began operation and was the first municipally owned hydroelectric plant in the nation.  It produced 2,400 kW for Seattle street lights and was run by the water department</a:t>
            </a:r>
          </a:p>
          <a:p>
            <a:endParaRPr lang="en-US" dirty="0"/>
          </a:p>
          <a:p>
            <a:r>
              <a:rPr lang="en-US" dirty="0" smtClean="0"/>
              <a:t>The Seattle </a:t>
            </a:r>
            <a:r>
              <a:rPr lang="en-US" dirty="0"/>
              <a:t>Electric Company had been </a:t>
            </a:r>
            <a:r>
              <a:rPr lang="en-US" dirty="0" smtClean="0"/>
              <a:t>supplying </a:t>
            </a:r>
            <a:r>
              <a:rPr lang="en-US" dirty="0"/>
              <a:t>power for 20 </a:t>
            </a:r>
            <a:r>
              <a:rPr lang="en-US" dirty="0">
                <a:latin typeface="Times New Roman"/>
                <a:cs typeface="Times New Roman"/>
              </a:rPr>
              <a:t>₵</a:t>
            </a:r>
            <a:r>
              <a:rPr lang="en-US" dirty="0"/>
              <a:t>/kWh, within a year of Cedar </a:t>
            </a:r>
            <a:r>
              <a:rPr lang="en-US" dirty="0" smtClean="0"/>
              <a:t>Falls beginning operation, SEC </a:t>
            </a:r>
            <a:r>
              <a:rPr lang="en-US" dirty="0"/>
              <a:t>cut their rates in half to compete with </a:t>
            </a:r>
            <a:r>
              <a:rPr lang="en-US" dirty="0" smtClean="0"/>
              <a:t>Cedar Falls 8.5 </a:t>
            </a:r>
            <a:r>
              <a:rPr lang="en-US" dirty="0">
                <a:latin typeface="Times New Roman"/>
                <a:cs typeface="Times New Roman"/>
              </a:rPr>
              <a:t>₵</a:t>
            </a:r>
            <a:r>
              <a:rPr lang="en-US" dirty="0"/>
              <a:t>/kWh.</a:t>
            </a:r>
          </a:p>
          <a:p>
            <a:endParaRPr lang="en-US" dirty="0"/>
          </a:p>
          <a:p>
            <a:r>
              <a:rPr lang="en-US" dirty="0"/>
              <a:t>1910 saw the formal formation of </a:t>
            </a:r>
            <a:r>
              <a:rPr lang="en-US" dirty="0" smtClean="0"/>
              <a:t>Seattle City Light, which took control of Cedar Falls from the Water Department.  </a:t>
            </a:r>
          </a:p>
          <a:p>
            <a:endParaRPr lang="en-US" dirty="0"/>
          </a:p>
          <a:p>
            <a:r>
              <a:rPr lang="en-US" dirty="0" smtClean="0"/>
              <a:t>The competition between the new municipal system in Seattle and the existing private systems, reflected the question being asked on a national level “is public or private power better?”.</a:t>
            </a:r>
            <a:endParaRPr lang="en-US" dirty="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dirty="0"/>
          </a:p>
        </p:txBody>
      </p:sp>
      <p:pic>
        <p:nvPicPr>
          <p:cNvPr id="4098" name="Picture 2" descr="C:\PNNL Work\Current Projects\FOA-152 Centralia\Module Development\Photos\Interior of Cedar Falls Plant 1912.jp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5010"/>
          <a:stretch/>
        </p:blipFill>
        <p:spPr bwMode="auto">
          <a:xfrm>
            <a:off x="4648200" y="2193683"/>
            <a:ext cx="4038600" cy="317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793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New Technologies</a:t>
            </a:r>
            <a:endParaRPr lang="en-US" dirty="0"/>
          </a:p>
        </p:txBody>
      </p:sp>
      <p:sp>
        <p:nvSpPr>
          <p:cNvPr id="3" name="Content Placeholder 2"/>
          <p:cNvSpPr>
            <a:spLocks noGrp="1"/>
          </p:cNvSpPr>
          <p:nvPr>
            <p:ph sz="half" idx="1"/>
          </p:nvPr>
        </p:nvSpPr>
        <p:spPr>
          <a:xfrm>
            <a:off x="457200" y="1600200"/>
            <a:ext cx="4038600" cy="4724400"/>
          </a:xfrm>
        </p:spPr>
        <p:txBody>
          <a:bodyPr>
            <a:normAutofit fontScale="55000" lnSpcReduction="20000"/>
          </a:bodyPr>
          <a:lstStyle/>
          <a:p>
            <a:r>
              <a:rPr lang="en-US" dirty="0" smtClean="0"/>
              <a:t>For the private utilities, as well as the emerging municipal utilities, the technology of electricity determined what was financially viable.</a:t>
            </a:r>
          </a:p>
          <a:p>
            <a:endParaRPr lang="en-US" dirty="0"/>
          </a:p>
          <a:p>
            <a:r>
              <a:rPr lang="en-US" dirty="0" smtClean="0"/>
              <a:t>In the previous century, electric companies had used the first generation of electrical </a:t>
            </a:r>
            <a:r>
              <a:rPr lang="en-US" dirty="0"/>
              <a:t>equipment to enabled the small isolated </a:t>
            </a:r>
            <a:r>
              <a:rPr lang="en-US" dirty="0" smtClean="0"/>
              <a:t>systems.</a:t>
            </a:r>
          </a:p>
          <a:p>
            <a:pPr lvl="1"/>
            <a:r>
              <a:rPr lang="en-US" dirty="0" smtClean="0"/>
              <a:t>Steam engines</a:t>
            </a:r>
          </a:p>
          <a:p>
            <a:pPr lvl="1"/>
            <a:r>
              <a:rPr lang="en-US" dirty="0" smtClean="0"/>
              <a:t>Dynamos</a:t>
            </a:r>
          </a:p>
          <a:p>
            <a:pPr lvl="1"/>
            <a:r>
              <a:rPr lang="en-US" dirty="0" smtClean="0"/>
              <a:t>Low-voltage DC systems </a:t>
            </a:r>
            <a:endParaRPr lang="en-US" dirty="0"/>
          </a:p>
          <a:p>
            <a:endParaRPr lang="en-US" dirty="0" smtClean="0"/>
          </a:p>
          <a:p>
            <a:r>
              <a:rPr lang="en-US" dirty="0" smtClean="0"/>
              <a:t>In the 20</a:t>
            </a:r>
            <a:r>
              <a:rPr lang="en-US" baseline="30000" dirty="0" smtClean="0"/>
              <a:t>th</a:t>
            </a:r>
            <a:r>
              <a:rPr lang="en-US" dirty="0" smtClean="0"/>
              <a:t> century, the next generation of technologies </a:t>
            </a:r>
            <a:r>
              <a:rPr lang="en-US" dirty="0"/>
              <a:t>allowed for large interconnected power systems that resemble what the industry uses today.</a:t>
            </a:r>
            <a:endParaRPr lang="en-US" dirty="0" smtClean="0"/>
          </a:p>
          <a:p>
            <a:pPr lvl="1"/>
            <a:r>
              <a:rPr lang="en-US" dirty="0" smtClean="0"/>
              <a:t>Steam turbines</a:t>
            </a:r>
          </a:p>
          <a:p>
            <a:pPr lvl="1"/>
            <a:r>
              <a:rPr lang="en-US" dirty="0" smtClean="0"/>
              <a:t>Generators</a:t>
            </a:r>
          </a:p>
          <a:p>
            <a:pPr lvl="1"/>
            <a:r>
              <a:rPr lang="en-US" dirty="0" smtClean="0"/>
              <a:t>Multi-voltage AC systems</a:t>
            </a:r>
          </a:p>
          <a:p>
            <a:endParaRPr lang="en-US" dirty="0"/>
          </a:p>
          <a:p>
            <a:r>
              <a:rPr lang="en-US" dirty="0" smtClean="0"/>
              <a:t>These new technologies not only changed the electrical industry, but also had a profound impact on society.  Greater access to electricity changed the way that people lived.</a:t>
            </a:r>
          </a:p>
          <a:p>
            <a:endParaRPr lang="en-US" dirty="0"/>
          </a:p>
          <a:p>
            <a:r>
              <a:rPr lang="en-US" dirty="0" smtClean="0"/>
              <a:t>The new technologies benefited private companies and municipal systems.</a:t>
            </a:r>
            <a:endParaRPr lang="en-US" dirty="0"/>
          </a:p>
          <a:p>
            <a:endParaRPr lang="en-US" dirty="0"/>
          </a:p>
          <a:p>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3074" name="Picture 2" descr="C:\PNNL Work\Current Projects\FOA-152 Centralia\Module Development\Photos\Georgetown Steam Turbine.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540947" y="1600200"/>
            <a:ext cx="225310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0998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Regional Consolidation of Private Utilities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Shortly after the establishment of Seattle City Light in 1910, further consolidation of private power in Washington occurred with the incorporation of </a:t>
            </a:r>
            <a:r>
              <a:rPr lang="en-US" dirty="0"/>
              <a:t>Puget Sound Traction Light &amp; Power </a:t>
            </a:r>
            <a:r>
              <a:rPr lang="en-US" dirty="0" smtClean="0"/>
              <a:t>Company in 1912.</a:t>
            </a:r>
          </a:p>
          <a:p>
            <a:endParaRPr lang="en-US" dirty="0"/>
          </a:p>
          <a:p>
            <a:r>
              <a:rPr lang="en-US" dirty="0" smtClean="0"/>
              <a:t>Consolidation in 1912 was at a regional level, that was made possible by large new generators and their interconnecting 55,000V AC lines.</a:t>
            </a:r>
          </a:p>
          <a:p>
            <a:pPr lvl="1"/>
            <a:r>
              <a:rPr lang="en-US" dirty="0"/>
              <a:t>4 Hydro plants</a:t>
            </a:r>
          </a:p>
          <a:p>
            <a:pPr lvl="2"/>
            <a:r>
              <a:rPr lang="en-US" dirty="0"/>
              <a:t>Snoqualmie </a:t>
            </a:r>
            <a:r>
              <a:rPr lang="en-US" dirty="0" smtClean="0"/>
              <a:t>falls (6 MW, 44MW by 1954)</a:t>
            </a:r>
            <a:endParaRPr lang="en-US" dirty="0"/>
          </a:p>
          <a:p>
            <a:pPr lvl="2"/>
            <a:r>
              <a:rPr lang="en-US" dirty="0"/>
              <a:t>White </a:t>
            </a:r>
            <a:r>
              <a:rPr lang="en-US" dirty="0" smtClean="0"/>
              <a:t>River (20MW, 65MW by 1914)</a:t>
            </a:r>
            <a:endParaRPr lang="en-US" dirty="0"/>
          </a:p>
          <a:p>
            <a:pPr lvl="2"/>
            <a:r>
              <a:rPr lang="en-US" dirty="0" smtClean="0"/>
              <a:t>Electron (Currently 22MW)</a:t>
            </a:r>
            <a:endParaRPr lang="en-US" dirty="0"/>
          </a:p>
          <a:p>
            <a:pPr lvl="2"/>
            <a:r>
              <a:rPr lang="en-US" dirty="0"/>
              <a:t>Nooksack</a:t>
            </a:r>
          </a:p>
          <a:p>
            <a:pPr lvl="1"/>
            <a:r>
              <a:rPr lang="en-US" dirty="0"/>
              <a:t>Steam plants</a:t>
            </a:r>
          </a:p>
          <a:p>
            <a:pPr lvl="2"/>
            <a:r>
              <a:rPr lang="en-US" dirty="0"/>
              <a:t>Georgetown - Seattle</a:t>
            </a:r>
          </a:p>
          <a:p>
            <a:pPr lvl="2"/>
            <a:r>
              <a:rPr lang="en-US" dirty="0"/>
              <a:t>Post street - Seattle</a:t>
            </a:r>
          </a:p>
          <a:p>
            <a:pPr lvl="2"/>
            <a:r>
              <a:rPr lang="en-US" dirty="0"/>
              <a:t>York </a:t>
            </a:r>
            <a:r>
              <a:rPr lang="en-US" dirty="0" smtClean="0"/>
              <a:t>Street - Bellingham</a:t>
            </a:r>
          </a:p>
          <a:p>
            <a:endParaRPr lang="en-US" dirty="0" smtClean="0"/>
          </a:p>
          <a:p>
            <a:r>
              <a:rPr lang="en-US" dirty="0" smtClean="0"/>
              <a:t>Regional consolidation is something that the Municipal utilities did not have the authority to do, since it covered areas outside of municipal boundaries.</a:t>
            </a:r>
            <a:endParaRPr lang="en-US" dirty="0"/>
          </a:p>
          <a:p>
            <a:endParaRPr lang="en-US" dirty="0" smtClean="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dirty="0"/>
          </a:p>
        </p:txBody>
      </p:sp>
      <p:pic>
        <p:nvPicPr>
          <p:cNvPr id="5122" name="Picture 2" descr="C:\Users\d3p313\Desktop\Puget Sound Power and Light Co White River Hydo 80432 HP ca 1925.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298750"/>
            <a:ext cx="4038600" cy="312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73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Formation of </a:t>
            </a:r>
            <a:r>
              <a:rPr lang="en-US" dirty="0"/>
              <a:t>Puget Sound Traction Light &amp; Power Company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dirty="0"/>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235069"/>
            <a:ext cx="8229600" cy="325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4717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Regional Consolidation</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Regional consolidation had a number of benefits</a:t>
            </a:r>
            <a:r>
              <a:rPr lang="en-US" dirty="0"/>
              <a:t> </a:t>
            </a:r>
            <a:r>
              <a:rPr lang="en-US" dirty="0" smtClean="0"/>
              <a:t>from both a technical, as well as financial perspective.</a:t>
            </a:r>
          </a:p>
          <a:p>
            <a:endParaRPr lang="en-US" dirty="0"/>
          </a:p>
          <a:p>
            <a:r>
              <a:rPr lang="en-US" dirty="0" smtClean="0"/>
              <a:t>Technically, </a:t>
            </a:r>
            <a:r>
              <a:rPr lang="en-US" dirty="0"/>
              <a:t>l</a:t>
            </a:r>
            <a:r>
              <a:rPr lang="en-US" dirty="0" smtClean="0"/>
              <a:t>arger generators and interconnections allowed for fewer units to be running at any given time, which increases reliability and reduces cost.</a:t>
            </a:r>
          </a:p>
          <a:p>
            <a:endParaRPr lang="en-US" dirty="0"/>
          </a:p>
          <a:p>
            <a:r>
              <a:rPr lang="en-US" dirty="0" smtClean="0"/>
              <a:t>The first power line across the Cascades was built in 1922.  This allowed power from dams on the eastern side of Cascades to power the load centers on the western side of the state.</a:t>
            </a:r>
          </a:p>
          <a:p>
            <a:endParaRPr lang="en-US" dirty="0" smtClean="0"/>
          </a:p>
          <a:p>
            <a:r>
              <a:rPr lang="en-US" dirty="0" smtClean="0"/>
              <a:t>Financially, consolidation allowed for more efficient financing of new infrastructure.  With more capital assets, it was possible to finance larger projects.</a:t>
            </a:r>
          </a:p>
          <a:p>
            <a:endParaRPr lang="en-US" dirty="0"/>
          </a:p>
          <a:p>
            <a:r>
              <a:rPr lang="en-US" dirty="0" smtClean="0"/>
              <a:t>The early regional consolidation, with its larger generators and interconnected regions, laid the foundation for the infrastructure that is operated in the Northwest today. </a:t>
            </a:r>
          </a:p>
          <a:p>
            <a:pPr marL="0" indent="0">
              <a:buNone/>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pic>
        <p:nvPicPr>
          <p:cNvPr id="1026" name="Picture 2" descr="C:\PNNL Work\Misc. Documents\Photos\Photos (Other Sources)\Stone and Webster crew running wires over Stevens pass May 7 1927.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256681"/>
            <a:ext cx="4038600" cy="32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0529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SCL Learns from Regional Consolidation</a:t>
            </a:r>
            <a:endParaRPr lang="en-US" dirty="0"/>
          </a:p>
        </p:txBody>
      </p:sp>
      <p:sp>
        <p:nvSpPr>
          <p:cNvPr id="4" name="Content Placeholder 3"/>
          <p:cNvSpPr>
            <a:spLocks noGrp="1"/>
          </p:cNvSpPr>
          <p:nvPr>
            <p:ph sz="half" idx="1"/>
          </p:nvPr>
        </p:nvSpPr>
        <p:spPr/>
        <p:txBody>
          <a:bodyPr>
            <a:normAutofit fontScale="62500" lnSpcReduction="20000"/>
          </a:bodyPr>
          <a:lstStyle/>
          <a:p>
            <a:r>
              <a:rPr lang="en-US" sz="1800" dirty="0" smtClean="0"/>
              <a:t>The city of Seattle may have built the first municipal dam in the country, but demand soon out grew the capacity.  </a:t>
            </a:r>
          </a:p>
          <a:p>
            <a:endParaRPr lang="en-US" sz="1800" dirty="0"/>
          </a:p>
          <a:p>
            <a:r>
              <a:rPr lang="en-US" sz="1800" dirty="0" smtClean="0"/>
              <a:t>The second superintendent of SCL, J.D. Ross, while not a proponent of private power, did see the benefits of the consolidated model.</a:t>
            </a:r>
          </a:p>
          <a:p>
            <a:endParaRPr lang="en-US" sz="1800" dirty="0"/>
          </a:p>
          <a:p>
            <a:r>
              <a:rPr lang="en-US" sz="1800" dirty="0" smtClean="0"/>
              <a:t>In order to meet the demand for new generation, SCL </a:t>
            </a:r>
            <a:r>
              <a:rPr lang="en-US" sz="1800" dirty="0"/>
              <a:t>looked </a:t>
            </a:r>
            <a:r>
              <a:rPr lang="en-US" sz="1800" dirty="0" smtClean="0"/>
              <a:t>north to </a:t>
            </a:r>
            <a:r>
              <a:rPr lang="en-US" sz="1800" dirty="0"/>
              <a:t>the Skagit river </a:t>
            </a:r>
            <a:r>
              <a:rPr lang="en-US" sz="1800" dirty="0" smtClean="0"/>
              <a:t>valley; this was to become the Skagit River Hydroelectric Project. </a:t>
            </a:r>
          </a:p>
          <a:p>
            <a:endParaRPr lang="en-US" sz="1800" dirty="0"/>
          </a:p>
          <a:p>
            <a:r>
              <a:rPr lang="en-US" sz="1800" dirty="0" smtClean="0"/>
              <a:t>Initial federal approval was given in 1918 after Stone and Webster's permits for construction had lapsed for a second time.  Ross had tried in 1916, but the Stone and Webster permits were extended.  The second time Ross went directly to the Secretary of Agriculture to deliver the SCL application to build dams.</a:t>
            </a:r>
          </a:p>
          <a:p>
            <a:endParaRPr lang="en-US" sz="1800" dirty="0"/>
          </a:p>
          <a:p>
            <a:r>
              <a:rPr lang="en-US" sz="1800" dirty="0" smtClean="0"/>
              <a:t>The interactions between Stone </a:t>
            </a:r>
            <a:r>
              <a:rPr lang="en-US" sz="1800" dirty="0"/>
              <a:t>&amp;</a:t>
            </a:r>
            <a:r>
              <a:rPr lang="en-US" sz="1800" dirty="0" smtClean="0"/>
              <a:t> Webster, and J.D. Ross were never collaborative, and often acrimonious.  </a:t>
            </a:r>
          </a:p>
          <a:p>
            <a:pPr marL="457200" lvl="1" indent="0">
              <a:buNone/>
            </a:pPr>
            <a:endParaRPr lang="en-US" sz="1400" dirty="0"/>
          </a:p>
          <a:p>
            <a:r>
              <a:rPr lang="en-US" sz="1800" dirty="0" smtClean="0"/>
              <a:t>From 1921-1949 SCL built three new dams.</a:t>
            </a:r>
            <a:endParaRPr lang="en-US" sz="1400" dirty="0" smtClean="0"/>
          </a:p>
          <a:p>
            <a:pPr lvl="1"/>
            <a:r>
              <a:rPr lang="en-US" sz="1400" dirty="0" smtClean="0"/>
              <a:t>1924 Gorge Dam</a:t>
            </a:r>
          </a:p>
          <a:p>
            <a:pPr lvl="1"/>
            <a:r>
              <a:rPr lang="en-US" sz="1400" dirty="0" smtClean="0"/>
              <a:t>1936 Diablo Dam</a:t>
            </a:r>
          </a:p>
          <a:p>
            <a:pPr lvl="1"/>
            <a:r>
              <a:rPr lang="en-US" sz="1400" dirty="0" smtClean="0"/>
              <a:t>1949 Ross Dam (originally Ruby Dam but renamed)</a:t>
            </a:r>
          </a:p>
          <a:p>
            <a:endParaRPr lang="en-US" sz="1800" dirty="0" smtClean="0"/>
          </a:p>
          <a:p>
            <a:r>
              <a:rPr lang="en-US" sz="1800" dirty="0" smtClean="0"/>
              <a:t>Power was received in Seattle at the North Substation north of Green Lake, 165 kV.</a:t>
            </a:r>
            <a:endParaRPr lang="en-US" sz="1800" dirty="0"/>
          </a:p>
          <a:p>
            <a:endParaRPr lang="en-US" sz="1800" dirty="0"/>
          </a:p>
          <a:p>
            <a:r>
              <a:rPr lang="en-US" sz="1800" dirty="0" smtClean="0"/>
              <a:t>Rates fell to 3.41 cents per kWh in 1925 because of the abundance of new generation at George Dam.</a:t>
            </a:r>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pic>
        <p:nvPicPr>
          <p:cNvPr id="2050" name="Picture 2" descr="C:\PNNL Work\Current Projects\FOA-152 WSU\Photos (Master Set)\Unsorted\George Dam\IMG_0050.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1033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Other Regional Dams</a:t>
            </a:r>
            <a:endParaRPr lang="en-US" dirty="0"/>
          </a:p>
        </p:txBody>
      </p:sp>
      <p:sp>
        <p:nvSpPr>
          <p:cNvPr id="4" name="Content Placeholder 3"/>
          <p:cNvSpPr>
            <a:spLocks noGrp="1"/>
          </p:cNvSpPr>
          <p:nvPr>
            <p:ph sz="half" idx="1"/>
          </p:nvPr>
        </p:nvSpPr>
        <p:spPr/>
        <p:txBody>
          <a:bodyPr>
            <a:normAutofit fontScale="77500" lnSpcReduction="20000"/>
          </a:bodyPr>
          <a:lstStyle/>
          <a:p>
            <a:r>
              <a:rPr lang="en-US" sz="1800" dirty="0" smtClean="0"/>
              <a:t>In addition to the Skagit River Hydroelectric Project, there were a number of other smaller dams build around the region.</a:t>
            </a:r>
          </a:p>
          <a:p>
            <a:endParaRPr lang="en-US" sz="1800" dirty="0"/>
          </a:p>
          <a:p>
            <a:r>
              <a:rPr lang="en-US" sz="1800" dirty="0" smtClean="0"/>
              <a:t>Since utilities were still vertically integrated, it was not cost effective for companies to build transmission lines for each of these small dams.  As a result, they generally supplied local loads.</a:t>
            </a:r>
          </a:p>
          <a:p>
            <a:endParaRPr lang="en-US" sz="1800" dirty="0"/>
          </a:p>
          <a:p>
            <a:r>
              <a:rPr lang="en-US" sz="1800" dirty="0" smtClean="0"/>
              <a:t>Two examples are:</a:t>
            </a:r>
            <a:endParaRPr lang="en-US" sz="1400" dirty="0"/>
          </a:p>
          <a:p>
            <a:pPr lvl="1"/>
            <a:r>
              <a:rPr lang="en-US" sz="1400" dirty="0" smtClean="0"/>
              <a:t>Elwha Dam: built by the </a:t>
            </a:r>
            <a:r>
              <a:rPr lang="en-US" sz="1400" dirty="0"/>
              <a:t>Olympic Power and Development </a:t>
            </a:r>
            <a:r>
              <a:rPr lang="en-US" sz="1400" dirty="0" smtClean="0"/>
              <a:t>Company, it had a 25 MW capacity and began operation in 1913.</a:t>
            </a:r>
            <a:endParaRPr lang="en-US" sz="1400" dirty="0"/>
          </a:p>
          <a:p>
            <a:pPr lvl="1"/>
            <a:r>
              <a:rPr lang="en-US" sz="1400" dirty="0" smtClean="0"/>
              <a:t>Condit Dam: built by the Northwestern </a:t>
            </a:r>
            <a:r>
              <a:rPr lang="en-US" sz="1400" dirty="0"/>
              <a:t>Electric </a:t>
            </a:r>
            <a:r>
              <a:rPr lang="en-US" sz="1400" dirty="0" smtClean="0"/>
              <a:t>Company, it had a 14.7 MW and began operation in 1913.</a:t>
            </a:r>
          </a:p>
          <a:p>
            <a:endParaRPr lang="en-US" sz="1800" dirty="0"/>
          </a:p>
          <a:p>
            <a:r>
              <a:rPr lang="en-US" sz="1800" dirty="0" smtClean="0"/>
              <a:t>Today, some of these dams are being removed to restore the local environment.  This is viable because of their relatively small output.  </a:t>
            </a:r>
          </a:p>
          <a:p>
            <a:endParaRPr lang="en-US" sz="1800" dirty="0"/>
          </a:p>
          <a:p>
            <a:r>
              <a:rPr lang="en-US" sz="1800" dirty="0" smtClean="0"/>
              <a:t>While these dams are small, the loss of generation must be offset be other sources.</a:t>
            </a:r>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5" name="Picture 2" descr="C:\Users\d3p313\Desktop\Elwaha Hydroelectric power plant 1914.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185690"/>
            <a:ext cx="4038600" cy="335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6908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Electric Loads in the Early  20</a:t>
            </a:r>
            <a:r>
              <a:rPr lang="en-US" baseline="30000" dirty="0" smtClean="0"/>
              <a:t>th</a:t>
            </a:r>
            <a:r>
              <a:rPr lang="en-US" dirty="0" smtClean="0"/>
              <a:t> Century</a:t>
            </a:r>
            <a:endParaRPr lang="en-US" dirty="0"/>
          </a:p>
        </p:txBody>
      </p:sp>
      <p:sp>
        <p:nvSpPr>
          <p:cNvPr id="5" name="Content Placeholder 4"/>
          <p:cNvSpPr>
            <a:spLocks noGrp="1"/>
          </p:cNvSpPr>
          <p:nvPr>
            <p:ph sz="half" idx="1"/>
          </p:nvPr>
        </p:nvSpPr>
        <p:spPr>
          <a:xfrm>
            <a:off x="457200" y="1600200"/>
            <a:ext cx="4038600" cy="5105400"/>
          </a:xfrm>
        </p:spPr>
        <p:txBody>
          <a:bodyPr>
            <a:normAutofit fontScale="62500" lnSpcReduction="20000"/>
          </a:bodyPr>
          <a:lstStyle/>
          <a:p>
            <a:r>
              <a:rPr lang="en-US" dirty="0" smtClean="0"/>
              <a:t>In the early 20</a:t>
            </a:r>
            <a:r>
              <a:rPr lang="en-US" baseline="30000" dirty="0" smtClean="0"/>
              <a:t>th</a:t>
            </a:r>
            <a:r>
              <a:rPr lang="en-US" dirty="0" smtClean="0"/>
              <a:t> century, there was significantly more load to serve than in the previous century.</a:t>
            </a:r>
          </a:p>
          <a:p>
            <a:endParaRPr lang="en-US" dirty="0"/>
          </a:p>
          <a:p>
            <a:r>
              <a:rPr lang="en-US" dirty="0" smtClean="0"/>
              <a:t>The </a:t>
            </a:r>
            <a:r>
              <a:rPr lang="en-US" dirty="0"/>
              <a:t>companies that consolidated out of the early financial </a:t>
            </a:r>
            <a:r>
              <a:rPr lang="en-US" dirty="0" smtClean="0"/>
              <a:t>collapse </a:t>
            </a:r>
            <a:r>
              <a:rPr lang="en-US" dirty="0"/>
              <a:t>aggressively sought to increase their service base</a:t>
            </a:r>
            <a:r>
              <a:rPr lang="en-US" dirty="0" smtClean="0"/>
              <a:t>.</a:t>
            </a:r>
          </a:p>
          <a:p>
            <a:endParaRPr lang="en-US" dirty="0"/>
          </a:p>
          <a:p>
            <a:r>
              <a:rPr lang="en-US" dirty="0" smtClean="0"/>
              <a:t>If a company could increase it’s load base, and level it out, it would be more cost effective.  Favorable financials made financing easier to come by. </a:t>
            </a:r>
            <a:endParaRPr lang="en-US" dirty="0"/>
          </a:p>
          <a:p>
            <a:endParaRPr lang="en-US" dirty="0"/>
          </a:p>
          <a:p>
            <a:r>
              <a:rPr lang="en-US" dirty="0"/>
              <a:t>There were three factors that allowed </a:t>
            </a:r>
            <a:r>
              <a:rPr lang="en-US" dirty="0" smtClean="0"/>
              <a:t>private utilities </a:t>
            </a:r>
            <a:r>
              <a:rPr lang="en-US" dirty="0"/>
              <a:t>to supply higher levels of load:</a:t>
            </a:r>
          </a:p>
          <a:p>
            <a:pPr lvl="1"/>
            <a:r>
              <a:rPr lang="en-US" dirty="0"/>
              <a:t>Consolidation</a:t>
            </a:r>
          </a:p>
          <a:p>
            <a:pPr lvl="1"/>
            <a:r>
              <a:rPr lang="en-US" dirty="0"/>
              <a:t>Alternating current</a:t>
            </a:r>
          </a:p>
          <a:p>
            <a:pPr lvl="1"/>
            <a:r>
              <a:rPr lang="en-US" dirty="0"/>
              <a:t>Steam </a:t>
            </a:r>
            <a:r>
              <a:rPr lang="en-US" dirty="0" smtClean="0"/>
              <a:t>turbines</a:t>
            </a:r>
          </a:p>
          <a:p>
            <a:pPr marL="0" indent="0">
              <a:buNone/>
            </a:pPr>
            <a:endParaRPr lang="en-US" dirty="0" smtClean="0"/>
          </a:p>
          <a:p>
            <a:r>
              <a:rPr lang="en-US" dirty="0" smtClean="0"/>
              <a:t>Similar to the last century, the three main load types were:</a:t>
            </a:r>
          </a:p>
          <a:p>
            <a:pPr lvl="1"/>
            <a:r>
              <a:rPr lang="en-US" dirty="0" smtClean="0"/>
              <a:t>Consumer (Residential)</a:t>
            </a:r>
          </a:p>
          <a:p>
            <a:pPr lvl="1"/>
            <a:r>
              <a:rPr lang="en-US" dirty="0" smtClean="0"/>
              <a:t>Traction (Street cars)</a:t>
            </a:r>
          </a:p>
          <a:p>
            <a:pPr lvl="1"/>
            <a:r>
              <a:rPr lang="en-US" dirty="0" smtClean="0"/>
              <a:t>Industrial (Motors)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dirty="0"/>
          </a:p>
        </p:txBody>
      </p:sp>
      <p:pic>
        <p:nvPicPr>
          <p:cNvPr id="5122" name="Picture 2" descr="C:\PNNL Work\Current Projects\FOA-152 Centralia\Module Development\Photos\City Light's first streetlamps 1911.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429250" y="1796256"/>
            <a:ext cx="247650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466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The Early Years of Northwest Electricity</a:t>
            </a:r>
            <a:br>
              <a:rPr lang="en-US" dirty="0" smtClean="0"/>
            </a:br>
            <a:r>
              <a:rPr lang="en-US" dirty="0" smtClean="0"/>
              <a:t> </a:t>
            </a:r>
            <a:r>
              <a:rPr lang="en-US" sz="2400" dirty="0" smtClean="0"/>
              <a:t>(Prior to 1900)</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9218" name="Picture 2" descr="C:\Users\d3p313\Desktop\Photos\Snoqualmie Falls ca 1901.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516981"/>
            <a:ext cx="40386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d3p313\Desktop\Photos\Corliss Engine.png"/>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565608"/>
            <a:ext cx="4038600" cy="2595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8737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Consumer Loads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In order to encourage the residential use of electric appliances,  utilities would advertise the benefits of electricity.</a:t>
            </a:r>
          </a:p>
          <a:p>
            <a:endParaRPr lang="en-US" dirty="0"/>
          </a:p>
          <a:p>
            <a:r>
              <a:rPr lang="en-US" dirty="0"/>
              <a:t>While early residential service primarily focused on lighting, new loads  such as irons and cooking implements were popular</a:t>
            </a:r>
            <a:r>
              <a:rPr lang="en-US" dirty="0" smtClean="0"/>
              <a:t>.</a:t>
            </a:r>
          </a:p>
          <a:p>
            <a:pPr marL="0" indent="0">
              <a:buNone/>
            </a:pPr>
            <a:endParaRPr lang="en-US" dirty="0" smtClean="0"/>
          </a:p>
          <a:p>
            <a:r>
              <a:rPr lang="en-US" dirty="0" smtClean="0"/>
              <a:t>In some cases, utilities would give appliances away to grow their customer base.</a:t>
            </a:r>
          </a:p>
          <a:p>
            <a:endParaRPr lang="en-US" dirty="0"/>
          </a:p>
          <a:p>
            <a:r>
              <a:rPr lang="en-US" dirty="0" smtClean="0"/>
              <a:t>In addition to giving appliances away, advertising the new life style promised by electricity was common.  The lifestyle was generally in comparison to the current state of the art, gas lighting which was hot and dirty.</a:t>
            </a:r>
          </a:p>
          <a:p>
            <a:endParaRPr lang="en-US" dirty="0"/>
          </a:p>
          <a:p>
            <a:r>
              <a:rPr lang="en-US" dirty="0"/>
              <a:t>As the new conveniences because more popular, they quickly grew in number, bolstering the utilities load base.</a:t>
            </a:r>
          </a:p>
          <a:p>
            <a:endParaRPr lang="en-US" dirty="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dirty="0"/>
          </a:p>
        </p:txBody>
      </p:sp>
      <p:pic>
        <p:nvPicPr>
          <p:cNvPr id="2050" name="Picture 2" descr="C:\PNNL Work\Current Projects\FOA-152 Centralia\Module Development\Photos\PSTLP Advertisement nov 7 1918.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73792" y="1600200"/>
            <a:ext cx="378741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539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Traction Loads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Because of improved electric motors, electric street cars of the 20</a:t>
            </a:r>
            <a:r>
              <a:rPr lang="en-US" baseline="30000" dirty="0" smtClean="0"/>
              <a:t>th</a:t>
            </a:r>
            <a:r>
              <a:rPr lang="en-US" dirty="0" smtClean="0"/>
              <a:t> century were significantly larger than those of the previous century, and they operated in networks as opposed to the early point to point systems.</a:t>
            </a:r>
          </a:p>
          <a:p>
            <a:endParaRPr lang="en-US" dirty="0" smtClean="0"/>
          </a:p>
          <a:p>
            <a:r>
              <a:rPr lang="en-US" dirty="0" smtClean="0"/>
              <a:t>Electric street cars operated in large transportation systems that included interurban service.</a:t>
            </a:r>
          </a:p>
          <a:p>
            <a:endParaRPr lang="en-US" dirty="0"/>
          </a:p>
          <a:p>
            <a:r>
              <a:rPr lang="en-US" dirty="0" smtClean="0"/>
              <a:t>These systems were often operated in conjunction with amusement parks in order to create a more constant load.</a:t>
            </a:r>
          </a:p>
          <a:p>
            <a:endParaRPr lang="en-US" dirty="0"/>
          </a:p>
          <a:p>
            <a:r>
              <a:rPr lang="en-US" dirty="0" smtClean="0"/>
              <a:t>For this reason, many electric utilities owned street car lines and amusement parks.</a:t>
            </a:r>
          </a:p>
          <a:p>
            <a:pPr marL="0" indent="0">
              <a:buNone/>
            </a:pPr>
            <a:endParaRPr lang="en-US" dirty="0" smtClean="0"/>
          </a:p>
          <a:p>
            <a:r>
              <a:rPr lang="en-US" dirty="0" smtClean="0"/>
              <a:t>Traction loads were significant sources of revenue into the 1930s, when they began to be replaced  by automobiles.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dirty="0"/>
          </a:p>
        </p:txBody>
      </p:sp>
      <p:pic>
        <p:nvPicPr>
          <p:cNvPr id="1026" name="Picture 2" descr="C:\Users\d3p313\Desktop\PSTL&amp;P 4th and Jackson next to union station 1913.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261940"/>
            <a:ext cx="4038600" cy="3202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20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Industrial Loads</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As electric motor designs improved, they were quickly adopted for industrial applications.</a:t>
            </a:r>
          </a:p>
          <a:p>
            <a:endParaRPr lang="en-US" dirty="0"/>
          </a:p>
          <a:p>
            <a:r>
              <a:rPr lang="en-US" dirty="0" smtClean="0"/>
              <a:t>Factories initially used large individual motors to drive pulley systems, but eventually moved to smaller, more efficient, individual motors.</a:t>
            </a:r>
          </a:p>
          <a:p>
            <a:endParaRPr lang="en-US" dirty="0"/>
          </a:p>
          <a:p>
            <a:r>
              <a:rPr lang="en-US" dirty="0" smtClean="0"/>
              <a:t>In 1900 less than 5% of factories were electrified, but this had increased to over 75% by 1930.</a:t>
            </a:r>
          </a:p>
          <a:p>
            <a:endParaRPr lang="en-US" dirty="0"/>
          </a:p>
          <a:p>
            <a:r>
              <a:rPr lang="en-US" dirty="0" smtClean="0"/>
              <a:t>In 1907 factories produced 60% of all electricity used in the nation.  This was because some factories had electrical loads that exceed the capacity of the local utility.</a:t>
            </a:r>
          </a:p>
          <a:p>
            <a:endParaRPr lang="en-US" dirty="0"/>
          </a:p>
          <a:p>
            <a:r>
              <a:rPr lang="en-US" dirty="0" smtClean="0"/>
              <a:t>As utility systems consolidated and their capacity grew, they picked up more factory loads, and the number of factories that produced their own electricity decreased</a:t>
            </a:r>
            <a:r>
              <a:rPr lang="en-US" dirty="0"/>
              <a:t>.</a:t>
            </a:r>
            <a:endParaRPr lang="en-US" dirty="0" smtClean="0"/>
          </a:p>
          <a:p>
            <a:endParaRPr lang="en-US" dirty="0"/>
          </a:p>
          <a:p>
            <a:r>
              <a:rPr lang="en-US" dirty="0" smtClean="0"/>
              <a:t>By 1930, utilities produced over 75% of the electricity in North America, including most of the industrial loads in factories.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dirty="0"/>
          </a:p>
        </p:txBody>
      </p:sp>
      <p:pic>
        <p:nvPicPr>
          <p:cNvPr id="2050" name="Picture 2" descr="C:\PNNL Work\Misc. Documents\Photos\Photos (Other Sources)\Electric Hoist Mill Creek construction camp Cacade Tunnel consttuction ca 1926.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267198"/>
            <a:ext cx="4038600" cy="3191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20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Problems with the Municipal Franchise</a:t>
            </a:r>
            <a:endParaRPr lang="en-US" sz="2000" dirty="0"/>
          </a:p>
        </p:txBody>
      </p:sp>
      <p:sp>
        <p:nvSpPr>
          <p:cNvPr id="5" name="Content Placeholder 4"/>
          <p:cNvSpPr>
            <a:spLocks noGrp="1"/>
          </p:cNvSpPr>
          <p:nvPr>
            <p:ph idx="1"/>
          </p:nvPr>
        </p:nvSpPr>
        <p:spPr/>
        <p:txBody>
          <a:bodyPr>
            <a:normAutofit fontScale="55000" lnSpcReduction="20000"/>
          </a:bodyPr>
          <a:lstStyle/>
          <a:p>
            <a:r>
              <a:rPr lang="en-US" dirty="0" smtClean="0"/>
              <a:t>While the growth of electricity consumption was increasing in all aspects of society, the franchise system was viewed as an obstacle to growth, and not an enabler. </a:t>
            </a:r>
          </a:p>
          <a:p>
            <a:endParaRPr lang="en-US" dirty="0"/>
          </a:p>
          <a:p>
            <a:r>
              <a:rPr lang="en-US" dirty="0" smtClean="0"/>
              <a:t>The uncertainty of the franchise system limited the profitability of private systems, and did very little to safe guard the customers.</a:t>
            </a:r>
          </a:p>
          <a:p>
            <a:endParaRPr lang="en-US" dirty="0"/>
          </a:p>
          <a:p>
            <a:r>
              <a:rPr lang="en-US" dirty="0" smtClean="0"/>
              <a:t>In numerous cases, there was extensive corruption in the franchise system.  With no accountability above the city level, a relatively few number of people could make significant profits through questionable practices. </a:t>
            </a:r>
            <a:endParaRPr lang="en-US" dirty="0"/>
          </a:p>
          <a:p>
            <a:pPr marL="0" indent="0">
              <a:buNone/>
            </a:pPr>
            <a:endParaRPr lang="en-US" dirty="0" smtClean="0"/>
          </a:p>
          <a:p>
            <a:r>
              <a:rPr lang="en-US" dirty="0" smtClean="0"/>
              <a:t>In </a:t>
            </a:r>
            <a:r>
              <a:rPr lang="en-US" dirty="0"/>
              <a:t>1898, in an address before the National Electric Light </a:t>
            </a:r>
            <a:r>
              <a:rPr lang="en-US" dirty="0" smtClean="0"/>
              <a:t>Association (now the Edison Electric Institute), Samuel </a:t>
            </a:r>
            <a:r>
              <a:rPr lang="en-US" dirty="0"/>
              <a:t>Insull proposed that electric companies be regulated </a:t>
            </a:r>
            <a:r>
              <a:rPr lang="en-US" dirty="0" smtClean="0"/>
              <a:t>at the State level.  There were two primary reasons why Insull proposed state level regulation:</a:t>
            </a:r>
          </a:p>
          <a:p>
            <a:pPr lvl="1"/>
            <a:endParaRPr lang="en-US" dirty="0" smtClean="0"/>
          </a:p>
          <a:p>
            <a:pPr lvl="1"/>
            <a:r>
              <a:rPr lang="en-US" dirty="0" smtClean="0"/>
              <a:t>First: The complicated franchise system made it difficult to run a business.  The high capital cost, low rate of return, and uncertainty in the franchise system made financing difficult.  Insull believed that uniform regulation across a state would make for a more stable business environment.</a:t>
            </a:r>
          </a:p>
          <a:p>
            <a:pPr lvl="1"/>
            <a:endParaRPr lang="en-US" dirty="0" smtClean="0"/>
          </a:p>
          <a:p>
            <a:pPr lvl="1"/>
            <a:r>
              <a:rPr lang="en-US" dirty="0" smtClean="0"/>
              <a:t>Second: There was a trend toward municipal power in response to the practices, real or perceived, of private power.  It was thought that if there was a regulatory body with the interests of the customer in mind it might reduce enthusiasm for municipal power.</a:t>
            </a:r>
          </a:p>
          <a:p>
            <a:endParaRPr lang="en-US" dirty="0"/>
          </a:p>
          <a:p>
            <a:r>
              <a:rPr lang="en-US" dirty="0" smtClean="0"/>
              <a:t>The short falls of the Franchise system were affecting not only private companies, but also the customers they served.</a:t>
            </a:r>
          </a:p>
          <a:p>
            <a:endParaRPr lang="en-US" dirty="0"/>
          </a:p>
          <a:p>
            <a:r>
              <a:rPr lang="en-US" dirty="0" smtClean="0"/>
              <a:t>Despite this, there was not an immediate movement to regulation at the State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dirty="0"/>
          </a:p>
        </p:txBody>
      </p:sp>
    </p:spTree>
    <p:extLst>
      <p:ext uri="{BB962C8B-B14F-4D97-AF65-F5344CB8AC3E}">
        <p14:creationId xmlns:p14="http://schemas.microsoft.com/office/powerpoint/2010/main" val="1805750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Transition from Municipal to State Regulation</a:t>
            </a:r>
            <a:br>
              <a:rPr lang="en-US" dirty="0"/>
            </a:br>
            <a:r>
              <a:rPr lang="en-US" sz="2000" dirty="0"/>
              <a:t>(1907-1914)</a:t>
            </a:r>
          </a:p>
        </p:txBody>
      </p:sp>
      <p:sp>
        <p:nvSpPr>
          <p:cNvPr id="5" name="Content Placeholder 4"/>
          <p:cNvSpPr>
            <a:spLocks noGrp="1"/>
          </p:cNvSpPr>
          <p:nvPr>
            <p:ph sz="half" idx="1"/>
          </p:nvPr>
        </p:nvSpPr>
        <p:spPr/>
        <p:txBody>
          <a:bodyPr>
            <a:normAutofit fontScale="55000" lnSpcReduction="20000"/>
          </a:bodyPr>
          <a:lstStyle/>
          <a:p>
            <a:r>
              <a:rPr lang="en-US" dirty="0" smtClean="0"/>
              <a:t>The era of municipal franchises started to end </a:t>
            </a:r>
            <a:r>
              <a:rPr lang="en-US" dirty="0"/>
              <a:t>when the first State </a:t>
            </a:r>
            <a:r>
              <a:rPr lang="en-US" dirty="0" smtClean="0"/>
              <a:t>Commissions </a:t>
            </a:r>
            <a:r>
              <a:rPr lang="en-US" dirty="0"/>
              <a:t>were formed in New York and </a:t>
            </a:r>
            <a:r>
              <a:rPr lang="en-US" dirty="0" smtClean="0"/>
              <a:t>Wisconsin in 1907.</a:t>
            </a:r>
          </a:p>
          <a:p>
            <a:endParaRPr lang="en-US" dirty="0"/>
          </a:p>
          <a:p>
            <a:r>
              <a:rPr lang="en-US" dirty="0" smtClean="0"/>
              <a:t>The goal of State level regulation was to create a uniform regulatory environment state wide, and to better protect the interests of the consumers. </a:t>
            </a:r>
            <a:endParaRPr lang="en-US" dirty="0"/>
          </a:p>
          <a:p>
            <a:endParaRPr lang="en-US" dirty="0" smtClean="0"/>
          </a:p>
          <a:p>
            <a:r>
              <a:rPr lang="en-US" dirty="0" smtClean="0"/>
              <a:t>The </a:t>
            </a:r>
            <a:r>
              <a:rPr lang="en-US" dirty="0"/>
              <a:t>Wisconsin model allowed Municipalities to terminate </a:t>
            </a:r>
            <a:r>
              <a:rPr lang="en-US" dirty="0" smtClean="0"/>
              <a:t>franchises, </a:t>
            </a:r>
            <a:r>
              <a:rPr lang="en-US" dirty="0"/>
              <a:t>and purchase the </a:t>
            </a:r>
            <a:r>
              <a:rPr lang="en-US" dirty="0" smtClean="0"/>
              <a:t>system assets.  The model became a common template for other states and by 1914 </a:t>
            </a:r>
            <a:r>
              <a:rPr lang="en-US" dirty="0"/>
              <a:t>29 states had commissions </a:t>
            </a:r>
            <a:r>
              <a:rPr lang="en-US" dirty="0" smtClean="0"/>
              <a:t>whose authority </a:t>
            </a:r>
            <a:r>
              <a:rPr lang="en-US" dirty="0"/>
              <a:t>superseded that of the municipalities</a:t>
            </a:r>
            <a:r>
              <a:rPr lang="en-US" dirty="0" smtClean="0"/>
              <a:t>.</a:t>
            </a:r>
          </a:p>
          <a:p>
            <a:endParaRPr lang="en-US" dirty="0"/>
          </a:p>
          <a:p>
            <a:r>
              <a:rPr lang="en-US" dirty="0" smtClean="0"/>
              <a:t>In general, commissions allow utilities to recover money, via sales, that were equal to the cost of operation plus a “reasonable rate”.</a:t>
            </a:r>
            <a:br>
              <a:rPr lang="en-US" dirty="0" smtClean="0"/>
            </a:br>
            <a:endParaRPr lang="en-US" dirty="0" smtClean="0"/>
          </a:p>
          <a:p>
            <a:r>
              <a:rPr lang="en-US" dirty="0" smtClean="0"/>
              <a:t>Today private power companies in the NW are regulated by their state utility commissions:</a:t>
            </a:r>
          </a:p>
          <a:p>
            <a:pPr lvl="1"/>
            <a:r>
              <a:rPr lang="en-US" dirty="0"/>
              <a:t>Washington Utilities and Transportation </a:t>
            </a:r>
            <a:r>
              <a:rPr lang="en-US" dirty="0" smtClean="0"/>
              <a:t>Commission (1909)</a:t>
            </a:r>
            <a:endParaRPr lang="en-US" dirty="0"/>
          </a:p>
          <a:p>
            <a:pPr lvl="1"/>
            <a:r>
              <a:rPr lang="en-US" dirty="0"/>
              <a:t>Oregon Public Utility </a:t>
            </a:r>
            <a:r>
              <a:rPr lang="en-US" dirty="0" smtClean="0"/>
              <a:t>Commission (1911)</a:t>
            </a:r>
          </a:p>
          <a:p>
            <a:pPr lvl="1"/>
            <a:r>
              <a:rPr lang="en-US" dirty="0" smtClean="0"/>
              <a:t>Idaho </a:t>
            </a:r>
            <a:r>
              <a:rPr lang="en-US" dirty="0"/>
              <a:t>Public Utilities </a:t>
            </a:r>
            <a:r>
              <a:rPr lang="en-US" dirty="0" smtClean="0"/>
              <a:t>Commission (1913)</a:t>
            </a:r>
            <a:endParaRPr lang="en-US" dirty="0"/>
          </a:p>
          <a:p>
            <a:pPr lvl="1"/>
            <a:r>
              <a:rPr lang="en-US" dirty="0"/>
              <a:t>Montana Public Service </a:t>
            </a:r>
            <a:r>
              <a:rPr lang="en-US" dirty="0" smtClean="0"/>
              <a:t>Commission (1913)</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44</a:t>
            </a:fld>
            <a:endParaRPr lang="en-US" dirty="0"/>
          </a:p>
        </p:txBody>
      </p:sp>
      <p:pic>
        <p:nvPicPr>
          <p:cNvPr id="2050" name="Picture 2" descr="C:\Users\d3p313\Desktop\PSCLogoCropped.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19762" y="2436694"/>
            <a:ext cx="18954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3p313\Desktop\psclogo6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419600"/>
            <a:ext cx="3810000" cy="495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19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State Regulation and the Holding Companies</a:t>
            </a:r>
            <a:endParaRPr lang="en-US" sz="2000" dirty="0"/>
          </a:p>
        </p:txBody>
      </p:sp>
      <p:sp>
        <p:nvSpPr>
          <p:cNvPr id="5" name="Content Placeholder 4"/>
          <p:cNvSpPr>
            <a:spLocks noGrp="1"/>
          </p:cNvSpPr>
          <p:nvPr>
            <p:ph sz="half" idx="1"/>
          </p:nvPr>
        </p:nvSpPr>
        <p:spPr/>
        <p:txBody>
          <a:bodyPr>
            <a:normAutofit fontScale="62500" lnSpcReduction="20000"/>
          </a:bodyPr>
          <a:lstStyle/>
          <a:p>
            <a:r>
              <a:rPr lang="en-US" dirty="0" smtClean="0"/>
              <a:t>With regulation occurring at the state level, it was possible to put numerous companies under a single corporate umbrella.</a:t>
            </a:r>
          </a:p>
          <a:p>
            <a:endParaRPr lang="en-US" dirty="0"/>
          </a:p>
          <a:p>
            <a:r>
              <a:rPr lang="en-US" dirty="0" smtClean="0"/>
              <a:t>Holding companies allowed utilities to consolidate resources across a larger base that allowed for more effective financing, as well as sharing of resources.</a:t>
            </a:r>
          </a:p>
          <a:p>
            <a:pPr marL="0" indent="0">
              <a:buNone/>
            </a:pPr>
            <a:endParaRPr lang="en-US" dirty="0"/>
          </a:p>
          <a:p>
            <a:r>
              <a:rPr lang="en-US" dirty="0"/>
              <a:t>While the individual utilities were subject to state regulation, holding companies were interstate entities and as such were not subject to state regulation</a:t>
            </a:r>
            <a:r>
              <a:rPr lang="en-US" dirty="0" smtClean="0"/>
              <a:t>.</a:t>
            </a:r>
          </a:p>
          <a:p>
            <a:endParaRPr lang="en-US" dirty="0"/>
          </a:p>
          <a:p>
            <a:r>
              <a:rPr lang="en-US" dirty="0" smtClean="0"/>
              <a:t>While there were legitimate reasons for holding companies, there were individuals and groups who used holding companies with detrimental consequences.</a:t>
            </a:r>
          </a:p>
          <a:p>
            <a:endParaRPr lang="en-US" dirty="0"/>
          </a:p>
          <a:p>
            <a:r>
              <a:rPr lang="en-US" dirty="0" smtClean="0"/>
              <a:t>In some cases, a single utility could be at the bottom of 10 layers of holding companies.</a:t>
            </a:r>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dirty="0"/>
          </a:p>
        </p:txBody>
      </p:sp>
      <p:pic>
        <p:nvPicPr>
          <p:cNvPr id="7" name="Picture 3" descr="C:\Users\d3p313\Desktop\395px-SAMUEL_INSULL.jp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456"/>
          <a:stretch/>
        </p:blipFill>
        <p:spPr bwMode="auto">
          <a:xfrm>
            <a:off x="5493109" y="2037429"/>
            <a:ext cx="2348781" cy="365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588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 and Private Power at the end of 1929</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The competition between public and private power was as much a matter of service as it was of perception.</a:t>
            </a:r>
          </a:p>
          <a:p>
            <a:endParaRPr lang="en-US" dirty="0"/>
          </a:p>
          <a:p>
            <a:r>
              <a:rPr lang="en-US" dirty="0" smtClean="0"/>
              <a:t>Private power continued to grow and consolidate, often as part of a larger holding company.</a:t>
            </a:r>
          </a:p>
          <a:p>
            <a:endParaRPr lang="en-US" dirty="0"/>
          </a:p>
          <a:p>
            <a:r>
              <a:rPr lang="en-US" dirty="0" smtClean="0"/>
              <a:t>While it was private businesses that started the electricity industry in the Northwest, the fact that it was often run from the East Coast, and not locally, was a public relations issue in the West.</a:t>
            </a:r>
          </a:p>
          <a:p>
            <a:endParaRPr lang="en-US" dirty="0"/>
          </a:p>
          <a:p>
            <a:r>
              <a:rPr lang="en-US" dirty="0" smtClean="0"/>
              <a:t>Urban electrification was well underway, rural regions had little or no access to electricity.  Municipalities could not serve them and private companies often would not.   </a:t>
            </a:r>
          </a:p>
          <a:p>
            <a:endParaRPr lang="en-US" dirty="0"/>
          </a:p>
          <a:p>
            <a:r>
              <a:rPr lang="en-US" dirty="0" smtClean="0"/>
              <a:t>The Great Depression had just begun with the Stock Market Crash of October 29</a:t>
            </a:r>
            <a:r>
              <a:rPr lang="en-US" baseline="30000" dirty="0" smtClean="0"/>
              <a:t>th</a:t>
            </a:r>
            <a:r>
              <a:rPr lang="en-US" dirty="0" smtClean="0"/>
              <a:t> 1929.</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dirty="0"/>
          </a:p>
        </p:txBody>
      </p:sp>
      <p:pic>
        <p:nvPicPr>
          <p:cNvPr id="2050" name="Picture 2" descr="C:\PNNL Work\Current Projects\FOA-152 Centralia\Module Development\Photos\Public and Private lines 1st ave s looking notherApr 2, 1934.TIF"/>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09640" y="1600200"/>
            <a:ext cx="3515720"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8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3: The Emergence of Federal Power</a:t>
            </a:r>
            <a:br>
              <a:rPr lang="en-US" dirty="0" smtClean="0"/>
            </a:br>
            <a:r>
              <a:rPr lang="en-US" dirty="0" smtClean="0"/>
              <a:t> </a:t>
            </a:r>
            <a:r>
              <a:rPr lang="en-US" sz="2400" dirty="0" smtClean="0"/>
              <a:t>(1930-1950)</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pic>
        <p:nvPicPr>
          <p:cNvPr id="8" name="Picture 3" descr="C:\Users\d3p313\Desktop\FDR at Boneville Dam ca 1937.png"/>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b="4865"/>
          <a:stretch/>
        </p:blipFill>
        <p:spPr bwMode="auto">
          <a:xfrm>
            <a:off x="457200" y="2514600"/>
            <a:ext cx="40386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d3p313\Desktop\Grand Coulee June 28 1945.png"/>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b="5468"/>
          <a:stretch/>
        </p:blipFill>
        <p:spPr bwMode="auto">
          <a:xfrm>
            <a:off x="4648200" y="2514599"/>
            <a:ext cx="4038600" cy="292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9731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 3 Overview</a:t>
            </a:r>
            <a:endParaRPr lang="en-US" dirty="0"/>
          </a:p>
        </p:txBody>
      </p:sp>
      <p:sp>
        <p:nvSpPr>
          <p:cNvPr id="5" name="Content Placeholder 4"/>
          <p:cNvSpPr>
            <a:spLocks noGrp="1"/>
          </p:cNvSpPr>
          <p:nvPr>
            <p:ph idx="1"/>
          </p:nvPr>
        </p:nvSpPr>
        <p:spPr/>
        <p:txBody>
          <a:bodyPr>
            <a:normAutofit/>
          </a:bodyPr>
          <a:lstStyle/>
          <a:p>
            <a:r>
              <a:rPr lang="en-US" dirty="0" smtClean="0"/>
              <a:t>Why the federal government became involved in the electricity industry</a:t>
            </a:r>
          </a:p>
          <a:p>
            <a:endParaRPr lang="en-US" dirty="0" smtClean="0"/>
          </a:p>
          <a:p>
            <a:r>
              <a:rPr lang="en-US" dirty="0" smtClean="0"/>
              <a:t>Rural electrification of the Northwest</a:t>
            </a:r>
          </a:p>
          <a:p>
            <a:endParaRPr lang="en-US" dirty="0" smtClean="0"/>
          </a:p>
          <a:p>
            <a:r>
              <a:rPr lang="en-US" dirty="0" smtClean="0"/>
              <a:t>Bonneville Power Act</a:t>
            </a:r>
          </a:p>
          <a:p>
            <a:endParaRPr lang="en-US" dirty="0"/>
          </a:p>
          <a:p>
            <a:r>
              <a:rPr lang="en-US" dirty="0" smtClean="0"/>
              <a:t>Formation of Public Utility Districts</a:t>
            </a:r>
          </a:p>
          <a:p>
            <a:endParaRPr lang="en-US" dirty="0"/>
          </a:p>
          <a:p>
            <a:r>
              <a:rPr lang="en-US" dirty="0" smtClean="0"/>
              <a:t>Federal Power and the Second World War</a:t>
            </a:r>
            <a:endParaRPr lang="en-US" dirty="0"/>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dirty="0"/>
          </a:p>
        </p:txBody>
      </p:sp>
    </p:spTree>
    <p:extLst>
      <p:ext uri="{BB962C8B-B14F-4D97-AF65-F5344CB8AC3E}">
        <p14:creationId xmlns:p14="http://schemas.microsoft.com/office/powerpoint/2010/main" val="222498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Northwest </a:t>
            </a:r>
            <a:r>
              <a:rPr lang="en-US" dirty="0"/>
              <a:t>Electricity Industry in </a:t>
            </a:r>
            <a:r>
              <a:rPr lang="en-US" dirty="0" smtClean="0"/>
              <a:t>1930</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a:t>Private </a:t>
            </a:r>
            <a:r>
              <a:rPr lang="en-US" dirty="0" smtClean="0"/>
              <a:t>companies were continuing to expand, enabled by new technologies, but there was a growing public disdain for private power companies.</a:t>
            </a:r>
          </a:p>
          <a:p>
            <a:endParaRPr lang="en-US" dirty="0"/>
          </a:p>
          <a:p>
            <a:r>
              <a:rPr lang="en-US" dirty="0" smtClean="0"/>
              <a:t>90% of urban centers had access to electricity while &lt;10% of rural areas did.  Private companies in Washington state had a much higher percentage, but still far below urban levels.</a:t>
            </a:r>
            <a:endParaRPr lang="en-US" dirty="0"/>
          </a:p>
          <a:p>
            <a:endParaRPr lang="en-US" dirty="0"/>
          </a:p>
          <a:p>
            <a:r>
              <a:rPr lang="en-US" dirty="0" smtClean="0"/>
              <a:t>In 1929 the Army Corp of engineers had published their 308 report, that recommended the construction of 10 dams on the Columbia, but construction had not begun.  The 308 report was so named because it was document No. 308 for the first session of the  Sixty-ninth Congress.</a:t>
            </a:r>
          </a:p>
          <a:p>
            <a:endParaRPr lang="en-US" dirty="0"/>
          </a:p>
          <a:p>
            <a:r>
              <a:rPr lang="en-US" dirty="0" smtClean="0"/>
              <a:t>The stock market had crashed in October 1929 and the Smoot–Hawley </a:t>
            </a:r>
            <a:r>
              <a:rPr lang="en-US" dirty="0"/>
              <a:t>Tariff </a:t>
            </a:r>
            <a:r>
              <a:rPr lang="en-US" dirty="0" smtClean="0"/>
              <a:t>Act had been passed, the Great Depress had begun.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dirty="0"/>
          </a:p>
        </p:txBody>
      </p:sp>
      <p:pic>
        <p:nvPicPr>
          <p:cNvPr id="7" name="Picture 2" descr="C:\PNNL Work\Current Projects\FOA-152 Centralia\Module Development\Photos\George Powerhouse ca 1930.pn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0088" r="19645" b="5062"/>
          <a:stretch/>
        </p:blipFill>
        <p:spPr bwMode="auto">
          <a:xfrm>
            <a:off x="4916278" y="1600200"/>
            <a:ext cx="3502444"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729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 1 Overview</a:t>
            </a:r>
            <a:endParaRPr lang="en-US" dirty="0"/>
          </a:p>
        </p:txBody>
      </p:sp>
      <p:sp>
        <p:nvSpPr>
          <p:cNvPr id="5" name="Content Placeholder 4"/>
          <p:cNvSpPr>
            <a:spLocks noGrp="1"/>
          </p:cNvSpPr>
          <p:nvPr>
            <p:ph idx="1"/>
          </p:nvPr>
        </p:nvSpPr>
        <p:spPr/>
        <p:txBody>
          <a:bodyPr>
            <a:normAutofit/>
          </a:bodyPr>
          <a:lstStyle/>
          <a:p>
            <a:r>
              <a:rPr lang="en-US" dirty="0" smtClean="0"/>
              <a:t>Early power systems in the Northwest</a:t>
            </a:r>
          </a:p>
          <a:p>
            <a:endParaRPr lang="en-US" dirty="0" smtClean="0"/>
          </a:p>
          <a:p>
            <a:r>
              <a:rPr lang="en-US" dirty="0" smtClean="0"/>
              <a:t>The first electric loads</a:t>
            </a:r>
          </a:p>
          <a:p>
            <a:endParaRPr lang="en-US" dirty="0" smtClean="0"/>
          </a:p>
          <a:p>
            <a:r>
              <a:rPr lang="en-US" dirty="0" smtClean="0"/>
              <a:t>Structuring and financing the early systems</a:t>
            </a:r>
            <a:endParaRPr lang="en-US" dirty="0"/>
          </a:p>
          <a:p>
            <a:endParaRPr lang="en-US" dirty="0" smtClean="0"/>
          </a:p>
          <a:p>
            <a:r>
              <a:rPr lang="en-US" dirty="0" smtClean="0"/>
              <a:t>Local consolidation of the early systems and the shift to central generation</a:t>
            </a:r>
            <a:endParaRPr lang="en-US" dirty="0"/>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2221811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the Federal Government Became Involved</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As previously discussed, Municipal utilities often formed in response to private utilities.  Because of concerns regarding the franchise system, the regulation of utilities had moved from a municipal to a state level.</a:t>
            </a:r>
          </a:p>
          <a:p>
            <a:endParaRPr lang="en-US" dirty="0"/>
          </a:p>
          <a:p>
            <a:r>
              <a:rPr lang="en-US" dirty="0" smtClean="0"/>
              <a:t>Utilities were regulated based on the state that they were located in.</a:t>
            </a:r>
          </a:p>
          <a:p>
            <a:endParaRPr lang="en-US" dirty="0"/>
          </a:p>
          <a:p>
            <a:r>
              <a:rPr lang="en-US" dirty="0" smtClean="0"/>
              <a:t>Large holding companies were used to circumvent the power of state level regulation, while at the same time state level regulation was used to guaranty a favorable business environment.   </a:t>
            </a:r>
          </a:p>
          <a:p>
            <a:endParaRPr lang="en-US" dirty="0"/>
          </a:p>
          <a:p>
            <a:r>
              <a:rPr lang="en-US" dirty="0" smtClean="0"/>
              <a:t>Additionally, large portions of rural </a:t>
            </a:r>
            <a:r>
              <a:rPr lang="en-US" dirty="0"/>
              <a:t>A</a:t>
            </a:r>
            <a:r>
              <a:rPr lang="en-US" dirty="0" smtClean="0"/>
              <a:t>merica still did not have access to electricity. </a:t>
            </a:r>
          </a:p>
          <a:p>
            <a:endParaRPr lang="en-US" dirty="0"/>
          </a:p>
          <a:p>
            <a:r>
              <a:rPr lang="en-US" dirty="0" smtClean="0"/>
              <a:t>As a result of the actions of large holding companies, and the Great </a:t>
            </a:r>
            <a:r>
              <a:rPr lang="en-US" dirty="0"/>
              <a:t>D</a:t>
            </a:r>
            <a:r>
              <a:rPr lang="en-US" dirty="0" smtClean="0"/>
              <a:t>epression, the federal government became involved in the electricity industry; for the Northwest this took the form of the Bonneville Power Administration.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dirty="0"/>
          </a:p>
        </p:txBody>
      </p:sp>
      <p:pic>
        <p:nvPicPr>
          <p:cNvPr id="7" name="Picture 3" descr="C:\Users\d3p313\Desktop\458px-Usa_work_program.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927652"/>
            <a:ext cx="4038600" cy="3871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721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Public Utility Holding Company Act of 1935</a:t>
            </a:r>
          </a:p>
        </p:txBody>
      </p:sp>
      <p:sp>
        <p:nvSpPr>
          <p:cNvPr id="4" name="Content Placeholder 3"/>
          <p:cNvSpPr>
            <a:spLocks noGrp="1"/>
          </p:cNvSpPr>
          <p:nvPr>
            <p:ph sz="half" idx="1"/>
          </p:nvPr>
        </p:nvSpPr>
        <p:spPr/>
        <p:txBody>
          <a:bodyPr>
            <a:normAutofit fontScale="77500" lnSpcReduction="20000"/>
          </a:bodyPr>
          <a:lstStyle/>
          <a:p>
            <a:r>
              <a:rPr lang="en-US" sz="1800" dirty="0"/>
              <a:t>By the early 1930’s a small number of large utility holding companies controlled approximately ¾ of the investor owned electric utility industry.</a:t>
            </a:r>
          </a:p>
          <a:p>
            <a:endParaRPr lang="en-US" sz="1800" dirty="0"/>
          </a:p>
          <a:p>
            <a:r>
              <a:rPr lang="en-US" sz="1800" dirty="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a:p>
          <a:p>
            <a:r>
              <a:rPr lang="en-US" sz="1800" dirty="0"/>
              <a:t>The Great Depression, heralded by the Stock Market Crash of 1929, caused a number of the holding companies to </a:t>
            </a:r>
            <a:r>
              <a:rPr lang="en-US" sz="1800" dirty="0" smtClean="0"/>
              <a:t>fail.</a:t>
            </a:r>
            <a:endParaRPr lang="en-US" sz="1800" dirty="0"/>
          </a:p>
          <a:p>
            <a:pPr marL="0" indent="0">
              <a:buNone/>
            </a:pPr>
            <a:endParaRPr lang="en-US" sz="1800" dirty="0"/>
          </a:p>
          <a:p>
            <a:r>
              <a:rPr lang="en-US" sz="1800" dirty="0"/>
              <a:t>In response to the Great Depression, and the perception of the utility holding companies were harming the public, the Public Utility Holding Company Act of 1935 was passed.</a:t>
            </a:r>
          </a:p>
          <a:p>
            <a:pPr lvl="1"/>
            <a:r>
              <a:rPr lang="en-US" sz="1400" dirty="0"/>
              <a:t>Holding companies were to be regulated by the Security Exchange Commission (SEC)</a:t>
            </a:r>
          </a:p>
          <a:p>
            <a:pPr lvl="1"/>
            <a:r>
              <a:rPr lang="en-US" sz="1400" dirty="0"/>
              <a:t>Prevented regulated utilities from engaging in unregulated activates, e.g. streetcars subsidiaries.  </a:t>
            </a:r>
          </a:p>
          <a:p>
            <a:pPr lvl="1"/>
            <a:r>
              <a:rPr lang="en-US" sz="1400" dirty="0"/>
              <a:t>The Public Utility Holding Act was in place until it was replaced in the Energy Policy Act of 2005</a:t>
            </a:r>
            <a:r>
              <a:rPr lang="en-US" sz="1400" dirty="0" smtClean="0"/>
              <a:t>.</a:t>
            </a:r>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a:p>
        </p:txBody>
      </p:sp>
      <p:pic>
        <p:nvPicPr>
          <p:cNvPr id="7" name="Picture 2" descr="C:\Users\d3p313\Desktop\SEC.pn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1843881"/>
            <a:ext cx="40386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611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Utilities Divest from Unregulated Activities</a:t>
            </a:r>
            <a:endParaRPr lang="en-US" dirty="0"/>
          </a:p>
        </p:txBody>
      </p:sp>
      <p:sp>
        <p:nvSpPr>
          <p:cNvPr id="4" name="Content Placeholder 3"/>
          <p:cNvSpPr>
            <a:spLocks noGrp="1"/>
          </p:cNvSpPr>
          <p:nvPr>
            <p:ph sz="half" idx="1"/>
          </p:nvPr>
        </p:nvSpPr>
        <p:spPr/>
        <p:txBody>
          <a:bodyPr>
            <a:normAutofit fontScale="85000" lnSpcReduction="20000"/>
          </a:bodyPr>
          <a:lstStyle/>
          <a:p>
            <a:r>
              <a:rPr lang="en-US" sz="1800" dirty="0" smtClean="0"/>
              <a:t>A provision of </a:t>
            </a:r>
            <a:r>
              <a:rPr lang="en-US" sz="1800" dirty="0"/>
              <a:t>the Public Utility Holding Company Act of 1935 </a:t>
            </a:r>
            <a:r>
              <a:rPr lang="en-US" sz="1800" dirty="0" smtClean="0"/>
              <a:t>that had a major impact on utilities was the requirement that utilities could not engage in unregulated activities.</a:t>
            </a:r>
          </a:p>
          <a:p>
            <a:endParaRPr lang="en-US" sz="1800" dirty="0"/>
          </a:p>
          <a:p>
            <a:r>
              <a:rPr lang="en-US" sz="1800" dirty="0" smtClean="0"/>
              <a:t>Utilities had been using non-regulated industries such as street cars and amusement parks as a load balancing mechanism for weekends.  While most electric parks were gone by 1917, it was the traction loads that were the most affected.</a:t>
            </a:r>
          </a:p>
          <a:p>
            <a:endParaRPr lang="en-US" sz="1800" dirty="0"/>
          </a:p>
          <a:p>
            <a:r>
              <a:rPr lang="en-US" sz="1800" dirty="0" smtClean="0"/>
              <a:t>In some cases the street car companies were heavily subsidized by their parent utilities because of the load balancing they provided.</a:t>
            </a:r>
          </a:p>
          <a:p>
            <a:endParaRPr lang="en-US" sz="1800" dirty="0"/>
          </a:p>
          <a:p>
            <a:r>
              <a:rPr lang="en-US" sz="1800" dirty="0" smtClean="0"/>
              <a:t>Forcing utilities to divest from street cars was another contributing factor to the rapid disappearance of traction loads.</a:t>
            </a:r>
          </a:p>
          <a:p>
            <a:endParaRPr lang="en-US" sz="1800" dirty="0"/>
          </a:p>
          <a:p>
            <a:r>
              <a:rPr lang="en-US" sz="1800" dirty="0" smtClean="0"/>
              <a:t>The last mainstream street car ended operation in Seattle on April 13</a:t>
            </a:r>
            <a:r>
              <a:rPr lang="en-US" sz="1800" baseline="30000" dirty="0" smtClean="0"/>
              <a:t>th</a:t>
            </a:r>
            <a:r>
              <a:rPr lang="en-US" sz="1800" dirty="0" smtClean="0"/>
              <a:t> 1941.</a:t>
            </a:r>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1026" name="Picture 2" descr="C:\Users\d3p313\Desktop\2nd ave from pike ca 1920.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477542"/>
            <a:ext cx="4038600" cy="277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9574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Rural Electrification Act of 1936</a:t>
            </a:r>
          </a:p>
        </p:txBody>
      </p:sp>
      <p:sp>
        <p:nvSpPr>
          <p:cNvPr id="4" name="Content Placeholder 3"/>
          <p:cNvSpPr>
            <a:spLocks noGrp="1"/>
          </p:cNvSpPr>
          <p:nvPr>
            <p:ph sz="half" idx="1"/>
          </p:nvPr>
        </p:nvSpPr>
        <p:spPr/>
        <p:txBody>
          <a:bodyPr>
            <a:normAutofit fontScale="85000" lnSpcReduction="20000"/>
          </a:bodyPr>
          <a:lstStyle/>
          <a:p>
            <a:r>
              <a:rPr lang="en-US" sz="1800" dirty="0"/>
              <a:t>Because of the population density of urban centers, they were the first areas to experience wide spread electrification.</a:t>
            </a:r>
          </a:p>
          <a:p>
            <a:endParaRPr lang="en-US" sz="1800" dirty="0"/>
          </a:p>
          <a:p>
            <a:r>
              <a:rPr lang="en-US" sz="1800" dirty="0"/>
              <a:t>Companies that operated at a profit had less of an incentive to supply electricity to low density rural areas.</a:t>
            </a:r>
          </a:p>
          <a:p>
            <a:endParaRPr lang="en-US" sz="1800" dirty="0"/>
          </a:p>
          <a:p>
            <a:r>
              <a:rPr lang="en-US" sz="1800" dirty="0"/>
              <a:t>In </a:t>
            </a:r>
            <a:r>
              <a:rPr lang="en-US" sz="1800" dirty="0" smtClean="0"/>
              <a:t>the existing regulatory environment </a:t>
            </a:r>
            <a:r>
              <a:rPr lang="en-US" sz="1800" dirty="0"/>
              <a:t>there is no obligation of service, so there was no effective way for rural areas to obtain electricity.  </a:t>
            </a:r>
          </a:p>
          <a:p>
            <a:endParaRPr lang="en-US" sz="1800" dirty="0"/>
          </a:p>
          <a:p>
            <a:r>
              <a:rPr lang="en-US" sz="1800" dirty="0"/>
              <a:t>The Rural Electrification Act of 1936 was designed to provide electricity to rural customers.</a:t>
            </a:r>
          </a:p>
          <a:p>
            <a:pPr lvl="1"/>
            <a:r>
              <a:rPr lang="en-US" sz="1400" dirty="0"/>
              <a:t>Established the Rural Electrification Administration (REA)  with cooperatives for towns with less than 2,500 people.</a:t>
            </a:r>
          </a:p>
          <a:p>
            <a:pPr lvl="1"/>
            <a:r>
              <a:rPr lang="en-US" sz="1400" dirty="0"/>
              <a:t>Established a preferred status for Federal power.</a:t>
            </a:r>
          </a:p>
          <a:p>
            <a:pPr lvl="1"/>
            <a:r>
              <a:rPr lang="en-US" sz="1400" dirty="0"/>
              <a:t>Provided loan guarantees for rural cooperatives.</a:t>
            </a:r>
          </a:p>
          <a:p>
            <a:pPr lvl="1"/>
            <a:r>
              <a:rPr lang="en-US" sz="1400" dirty="0"/>
              <a:t>In 1934 10% of rural farms had electricity, that number increased to nearly 50% by 1942</a:t>
            </a:r>
            <a:r>
              <a:rPr lang="en-US" sz="1400" dirty="0" smtClean="0"/>
              <a:t>.</a:t>
            </a:r>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pic>
        <p:nvPicPr>
          <p:cNvPr id="9218" name="Picture 2" descr="C:\Users\d3p313\Desktop\Trempealeau Cooperative Worker Wisconsin no date.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042679" y="1600200"/>
            <a:ext cx="3249641"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222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Growth of Rural Electrification</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Farms in the Northwest had low rates for electrification, but they were still generally higher than the national average of 10%.  The numbers for the Northwest in 1934 were:</a:t>
            </a:r>
          </a:p>
          <a:p>
            <a:pPr lvl="1"/>
            <a:r>
              <a:rPr lang="en-US" dirty="0" smtClean="0"/>
              <a:t>Washington: 27.5%</a:t>
            </a:r>
          </a:p>
          <a:p>
            <a:pPr lvl="1"/>
            <a:r>
              <a:rPr lang="en-US" dirty="0" smtClean="0"/>
              <a:t>Oregon: 27.5%</a:t>
            </a:r>
          </a:p>
          <a:p>
            <a:pPr lvl="1"/>
            <a:r>
              <a:rPr lang="en-US" dirty="0" smtClean="0"/>
              <a:t>Montana: 5.5%</a:t>
            </a:r>
          </a:p>
          <a:p>
            <a:pPr lvl="1"/>
            <a:r>
              <a:rPr lang="en-US" dirty="0" smtClean="0"/>
              <a:t>Idaho: 29.8%</a:t>
            </a:r>
          </a:p>
          <a:p>
            <a:endParaRPr lang="en-US" dirty="0" smtClean="0"/>
          </a:p>
          <a:p>
            <a:r>
              <a:rPr lang="en-US" dirty="0" smtClean="0"/>
              <a:t>With the passing of the Rural Electrification Act, cooperatives could access low interest rate federal loans, which were further reduced from 3% to 2% in 1944.</a:t>
            </a:r>
          </a:p>
          <a:p>
            <a:endParaRPr lang="en-US" dirty="0"/>
          </a:p>
          <a:p>
            <a:r>
              <a:rPr lang="en-US" dirty="0" smtClean="0"/>
              <a:t>While private companies generally did not compete in rural areas, rural cooperative became a direct competitor in regions where they decided to.</a:t>
            </a:r>
          </a:p>
          <a:p>
            <a:endParaRPr lang="en-US" dirty="0"/>
          </a:p>
          <a:p>
            <a:r>
              <a:rPr lang="en-US" dirty="0" smtClean="0"/>
              <a:t>In the Northwest, with higher than average levels of rural electrification, this was an issue.</a:t>
            </a:r>
          </a:p>
          <a:p>
            <a:endParaRPr lang="en-US" dirty="0" smtClean="0"/>
          </a:p>
          <a:p>
            <a:r>
              <a:rPr lang="en-US" dirty="0" smtClean="0"/>
              <a:t>Despite the low interest rate loans, one of the greatest challenges to rural electrification was the high capital cost of central generation plants.  The Columbia river offered a potential answer to this problem.</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dirty="0"/>
          </a:p>
        </p:txBody>
      </p:sp>
      <p:pic>
        <p:nvPicPr>
          <p:cNvPr id="2050" name="Picture 2" descr="C:\PNNL Work\Current Projects\FOA-152 Centralia\Module Development\Supporting Documents\Rural Electrification Picture.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065444"/>
            <a:ext cx="4038600" cy="35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126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Rural Cooperatives in the Northwest</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Today, rural cooperatives operate in all four of the Northwest states.</a:t>
            </a:r>
          </a:p>
          <a:p>
            <a:endParaRPr lang="en-US" dirty="0"/>
          </a:p>
          <a:p>
            <a:r>
              <a:rPr lang="en-US" dirty="0" smtClean="0"/>
              <a:t>While each cooperative is an independent entity, they are able to draw on the benefits and resources made available since 1937.</a:t>
            </a:r>
          </a:p>
          <a:p>
            <a:endParaRPr lang="en-US" dirty="0"/>
          </a:p>
          <a:p>
            <a:r>
              <a:rPr lang="en-US" dirty="0" smtClean="0"/>
              <a:t>Washington</a:t>
            </a:r>
            <a:r>
              <a:rPr lang="en-US" dirty="0"/>
              <a:t>: </a:t>
            </a:r>
          </a:p>
          <a:p>
            <a:pPr lvl="1"/>
            <a:r>
              <a:rPr lang="en-US" dirty="0" smtClean="0"/>
              <a:t>Members include: Benton Rural Electric Association, Inland Power and Light Co., Peninsula Light Co., Orcas Power and Light Cooperative, ect. </a:t>
            </a:r>
            <a:endParaRPr lang="en-US" dirty="0"/>
          </a:p>
          <a:p>
            <a:r>
              <a:rPr lang="en-US" dirty="0"/>
              <a:t>Oregon:</a:t>
            </a:r>
          </a:p>
          <a:p>
            <a:pPr lvl="1"/>
            <a:r>
              <a:rPr lang="en-US" dirty="0" smtClean="0"/>
              <a:t>Members include: Columbia Basin Electric Cooperative, Douglas Electric Cooperative, Umatilla Electric Cooperative, ect.</a:t>
            </a:r>
            <a:endParaRPr lang="en-US" dirty="0"/>
          </a:p>
          <a:p>
            <a:r>
              <a:rPr lang="en-US" dirty="0"/>
              <a:t>Idaho:</a:t>
            </a:r>
          </a:p>
          <a:p>
            <a:pPr lvl="1"/>
            <a:r>
              <a:rPr lang="en-US" dirty="0" smtClean="0"/>
              <a:t>Members include: Salmon River Electric Cooperative, Wells Rural Electric, Raft River Rural Cooperative, ect.</a:t>
            </a:r>
            <a:endParaRPr lang="en-US" dirty="0"/>
          </a:p>
          <a:p>
            <a:r>
              <a:rPr lang="en-US" dirty="0"/>
              <a:t>Montana</a:t>
            </a:r>
          </a:p>
          <a:p>
            <a:pPr lvl="1"/>
            <a:r>
              <a:rPr lang="en-US" dirty="0" smtClean="0"/>
              <a:t>Members include: Big Flat Electric Cooperative, Missoula Electric Cooperative, Lower Yellowstone REA, ect.</a:t>
            </a:r>
            <a:endParaRPr lang="en-US" dirty="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dirty="0"/>
          </a:p>
        </p:txBody>
      </p:sp>
      <p:pic>
        <p:nvPicPr>
          <p:cNvPr id="1026" name="Picture 2" descr="C:\Users\d3p313\Desktop\Washington Co-ops.pn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356652" y="2439219"/>
            <a:ext cx="212034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3p313\Desktop\Oregon Co-op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3989439"/>
            <a:ext cx="1828800" cy="13414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3p313\Desktop\Montana Co-op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0135" y="2438400"/>
            <a:ext cx="2441575"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67909" y="4014020"/>
            <a:ext cx="1443013"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697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of the </a:t>
            </a:r>
            <a:r>
              <a:rPr lang="en-US" dirty="0" smtClean="0"/>
              <a:t>Columbia River System</a:t>
            </a:r>
            <a:endParaRPr lang="en-US" dirty="0"/>
          </a:p>
        </p:txBody>
      </p:sp>
      <p:sp>
        <p:nvSpPr>
          <p:cNvPr id="5" name="Content Placeholder 4"/>
          <p:cNvSpPr>
            <a:spLocks noGrp="1"/>
          </p:cNvSpPr>
          <p:nvPr>
            <p:ph sz="half" idx="1"/>
          </p:nvPr>
        </p:nvSpPr>
        <p:spPr/>
        <p:txBody>
          <a:bodyPr>
            <a:normAutofit fontScale="47500" lnSpcReduction="20000"/>
          </a:bodyPr>
          <a:lstStyle/>
          <a:p>
            <a:r>
              <a:rPr lang="en-US" dirty="0" smtClean="0"/>
              <a:t>Early dams for the production of electricity were across relatively small rivers.</a:t>
            </a:r>
          </a:p>
          <a:p>
            <a:endParaRPr lang="en-US" dirty="0"/>
          </a:p>
          <a:p>
            <a:r>
              <a:rPr lang="en-US" dirty="0" smtClean="0"/>
              <a:t>In 1933 Puget </a:t>
            </a:r>
            <a:r>
              <a:rPr lang="en-US" dirty="0"/>
              <a:t>Sound Power </a:t>
            </a:r>
            <a:r>
              <a:rPr lang="en-US" dirty="0" smtClean="0"/>
              <a:t>&amp; </a:t>
            </a:r>
            <a:r>
              <a:rPr lang="en-US" dirty="0"/>
              <a:t>Light </a:t>
            </a:r>
            <a:r>
              <a:rPr lang="en-US" dirty="0" smtClean="0"/>
              <a:t>Company, a holding of Stone and Weber Engineering Corporation, </a:t>
            </a:r>
            <a:r>
              <a:rPr lang="en-US" dirty="0"/>
              <a:t>completed Rock Island </a:t>
            </a:r>
            <a:r>
              <a:rPr lang="en-US" dirty="0" smtClean="0"/>
              <a:t>Dam. </a:t>
            </a:r>
            <a:r>
              <a:rPr lang="en-US" dirty="0"/>
              <a:t>It was the first dam </a:t>
            </a:r>
            <a:r>
              <a:rPr lang="en-US" dirty="0" smtClean="0"/>
              <a:t>to span </a:t>
            </a:r>
            <a:r>
              <a:rPr lang="en-US" dirty="0"/>
              <a:t>the mainstem Columbia </a:t>
            </a:r>
            <a:r>
              <a:rPr lang="en-US" dirty="0" smtClean="0"/>
              <a:t>River; its </a:t>
            </a:r>
            <a:r>
              <a:rPr lang="en-US" dirty="0"/>
              <a:t>sole purpose was to generate electricity</a:t>
            </a:r>
          </a:p>
          <a:p>
            <a:endParaRPr lang="en-US" dirty="0" smtClean="0"/>
          </a:p>
          <a:p>
            <a:r>
              <a:rPr lang="en-US" dirty="0" smtClean="0"/>
              <a:t>In 1934 construction </a:t>
            </a:r>
            <a:r>
              <a:rPr lang="en-US" dirty="0"/>
              <a:t>began on the first two federal dams</a:t>
            </a:r>
          </a:p>
          <a:p>
            <a:pPr lvl="1"/>
            <a:r>
              <a:rPr lang="en-US" dirty="0"/>
              <a:t>Bonneville (first power house 1938:526.7 MW second power house 1983 (558.2 MW) </a:t>
            </a:r>
          </a:p>
          <a:p>
            <a:pPr lvl="1"/>
            <a:r>
              <a:rPr lang="en-US" dirty="0"/>
              <a:t>Grand Coulee dam  (first and second power house 1941: 2,280 MW third power house 1974: 3,900 MW later upgraded+ 315 MW) Also 600MW of pumped hydro capacity. Bureau of Reclamation</a:t>
            </a:r>
          </a:p>
          <a:p>
            <a:endParaRPr lang="en-US" dirty="0"/>
          </a:p>
          <a:p>
            <a:r>
              <a:rPr lang="en-US" dirty="0" smtClean="0"/>
              <a:t>As part of the National Resource Planning Board, established in 1933 to investigate comprehensive river basin planning, the Pacific Northwest </a:t>
            </a:r>
            <a:r>
              <a:rPr lang="en-US" dirty="0"/>
              <a:t>Regional Planning </a:t>
            </a:r>
            <a:r>
              <a:rPr lang="en-US" dirty="0" smtClean="0"/>
              <a:t>Commission was composed of one </a:t>
            </a:r>
            <a:r>
              <a:rPr lang="en-US" dirty="0"/>
              <a:t>representative each from </a:t>
            </a:r>
            <a:r>
              <a:rPr lang="en-US" dirty="0" smtClean="0"/>
              <a:t>Washington, Oregon, Idaho and Montana.</a:t>
            </a:r>
          </a:p>
          <a:p>
            <a:endParaRPr lang="en-US" dirty="0"/>
          </a:p>
          <a:p>
            <a:r>
              <a:rPr lang="en-US" dirty="0" smtClean="0"/>
              <a:t>The </a:t>
            </a:r>
            <a:r>
              <a:rPr lang="en-US" dirty="0"/>
              <a:t>commission’s report, dated Dec. 28, 1935, suggested an independent federal agency be created to market the power from Bonneville and Grand Coulee dams. The agency would be modeled after the Panama Canal Company. It would both operate the generators and build and operate the regional transmission lines. The commission recommended that power be sold for its cost of generation, not at a market rate, and that preference be given to </a:t>
            </a:r>
            <a:r>
              <a:rPr lang="en-US" dirty="0" smtClean="0"/>
              <a:t>public </a:t>
            </a:r>
            <a:r>
              <a:rPr lang="en-US" dirty="0"/>
              <a:t>utilities for the federal power</a:t>
            </a:r>
            <a:r>
              <a:rPr lang="en-US" dirty="0" smtClean="0"/>
              <a:t>.</a:t>
            </a:r>
          </a:p>
          <a:p>
            <a:endParaRPr lang="en-US" dirty="0" smtClean="0"/>
          </a:p>
          <a:p>
            <a:r>
              <a:rPr lang="en-US" dirty="0" smtClean="0"/>
              <a:t>The Bonneville </a:t>
            </a:r>
            <a:r>
              <a:rPr lang="en-US" dirty="0"/>
              <a:t>Project </a:t>
            </a:r>
            <a:r>
              <a:rPr lang="en-US" dirty="0" smtClean="0"/>
              <a:t>Act was passed by congress in 1937.</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pic>
        <p:nvPicPr>
          <p:cNvPr id="6146" name="Picture 2" descr="C:\Users\d3p313\Desktop\Rock Island Dam no date.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222500"/>
            <a:ext cx="4038600" cy="328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544667"/>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4" name="Content Placeholder 3"/>
          <p:cNvSpPr>
            <a:spLocks noGrp="1"/>
          </p:cNvSpPr>
          <p:nvPr>
            <p:ph sz="half" idx="1"/>
          </p:nvPr>
        </p:nvSpPr>
        <p:spPr/>
        <p:txBody>
          <a:bodyPr>
            <a:normAutofit fontScale="85000" lnSpcReduction="20000"/>
          </a:bodyPr>
          <a:lstStyle/>
          <a:p>
            <a:r>
              <a:rPr lang="en-US" sz="1800" dirty="0"/>
              <a:t>The Bonneville Project Act of 1937 formed the Bonneville Power Administration (BPA) and </a:t>
            </a:r>
            <a:r>
              <a:rPr lang="en-US" sz="1800" dirty="0" smtClean="0"/>
              <a:t>tasked </a:t>
            </a:r>
            <a:r>
              <a:rPr lang="en-US" sz="1800" dirty="0"/>
              <a:t>it with marketing power from the Bonneville and Grand Coulee Dams, </a:t>
            </a:r>
            <a:r>
              <a:rPr lang="en-US" sz="1800" dirty="0" smtClean="0"/>
              <a:t>as well as the construction of </a:t>
            </a:r>
            <a:r>
              <a:rPr lang="en-US" sz="1800" dirty="0"/>
              <a:t>transmission facilities.</a:t>
            </a:r>
          </a:p>
          <a:p>
            <a:pPr marL="457200" lvl="1" indent="0">
              <a:buNone/>
            </a:pPr>
            <a:endParaRPr lang="en-US" sz="1400" dirty="0"/>
          </a:p>
          <a:p>
            <a:r>
              <a:rPr lang="en-US" sz="1800" dirty="0"/>
              <a:t>Unlike the </a:t>
            </a:r>
            <a:r>
              <a:rPr lang="en-US" sz="1800" dirty="0" smtClean="0"/>
              <a:t>TVA, </a:t>
            </a:r>
            <a:r>
              <a:rPr lang="en-US" sz="1800" dirty="0"/>
              <a:t>the BPA does not produce electricity, it markets power from suppliers.</a:t>
            </a:r>
          </a:p>
          <a:p>
            <a:endParaRPr lang="en-US" sz="1800" dirty="0"/>
          </a:p>
          <a:p>
            <a:r>
              <a:rPr lang="en-US" sz="1800" dirty="0" smtClean="0"/>
              <a:t>BPA markets </a:t>
            </a:r>
            <a:r>
              <a:rPr lang="en-US" sz="1800" dirty="0"/>
              <a:t>power from 31 federal hydroelectric dams operated by the U.S. Army Corps. of </a:t>
            </a:r>
            <a:r>
              <a:rPr lang="en-US" sz="1800" dirty="0" smtClean="0"/>
              <a:t>Engineers, </a:t>
            </a:r>
            <a:r>
              <a:rPr lang="en-US" sz="1800" dirty="0"/>
              <a:t>and the Bureau of Reclamation.</a:t>
            </a:r>
          </a:p>
          <a:p>
            <a:pPr marL="0" indent="0">
              <a:buNone/>
            </a:pPr>
            <a:endParaRPr lang="en-US" sz="1800" dirty="0"/>
          </a:p>
          <a:p>
            <a:r>
              <a:rPr lang="en-US" sz="1800" dirty="0"/>
              <a:t>The first </a:t>
            </a:r>
            <a:r>
              <a:rPr lang="en-US" sz="1800" dirty="0" smtClean="0"/>
              <a:t>administrator </a:t>
            </a:r>
            <a:r>
              <a:rPr lang="en-US" sz="1800" dirty="0"/>
              <a:t>was </a:t>
            </a:r>
            <a:r>
              <a:rPr lang="en-US" sz="1800" dirty="0" smtClean="0"/>
              <a:t>J. D. </a:t>
            </a:r>
            <a:r>
              <a:rPr lang="en-US" sz="1800" dirty="0"/>
              <a:t>Ross, </a:t>
            </a:r>
            <a:r>
              <a:rPr lang="en-US" sz="1800" dirty="0" smtClean="0"/>
              <a:t>the </a:t>
            </a:r>
            <a:r>
              <a:rPr lang="en-US" sz="1800" dirty="0"/>
              <a:t>former superintendent of Seattle City </a:t>
            </a:r>
            <a:r>
              <a:rPr lang="en-US" sz="1800" dirty="0" smtClean="0"/>
              <a:t>Light; a vocal opponent </a:t>
            </a:r>
            <a:r>
              <a:rPr lang="en-US" sz="1800" dirty="0"/>
              <a:t>of private power companies.</a:t>
            </a:r>
          </a:p>
          <a:p>
            <a:endParaRPr lang="en-US" sz="1800" dirty="0"/>
          </a:p>
          <a:p>
            <a:r>
              <a:rPr lang="en-US" sz="1800" dirty="0" smtClean="0"/>
              <a:t>The fact that public </a:t>
            </a:r>
            <a:r>
              <a:rPr lang="en-US" sz="1800" dirty="0"/>
              <a:t>power is a preferred customer for federal </a:t>
            </a:r>
            <a:r>
              <a:rPr lang="en-US" sz="1800" dirty="0" smtClean="0"/>
              <a:t>power was </a:t>
            </a:r>
            <a:r>
              <a:rPr lang="en-US" sz="1800" dirty="0"/>
              <a:t>an enabling factor for the success of rural cooperatives in the </a:t>
            </a:r>
            <a:r>
              <a:rPr lang="en-US" sz="1800" dirty="0" smtClean="0"/>
              <a:t>Northwest.</a:t>
            </a:r>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pic>
        <p:nvPicPr>
          <p:cNvPr id="8194" name="Picture 2" descr="C:\Users\d3p313\Desktop\J.D. Ross.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429250" y="1967706"/>
            <a:ext cx="24765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7922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Public Utilities Districts</a:t>
            </a:r>
            <a:endParaRPr lang="en-US" dirty="0"/>
          </a:p>
        </p:txBody>
      </p:sp>
      <p:sp>
        <p:nvSpPr>
          <p:cNvPr id="5" name="Content Placeholder 4"/>
          <p:cNvSpPr>
            <a:spLocks noGrp="1"/>
          </p:cNvSpPr>
          <p:nvPr>
            <p:ph idx="1"/>
          </p:nvPr>
        </p:nvSpPr>
        <p:spPr/>
        <p:txBody>
          <a:bodyPr>
            <a:normAutofit fontScale="62500" lnSpcReduction="20000"/>
          </a:bodyPr>
          <a:lstStyle/>
          <a:p>
            <a:r>
              <a:rPr lang="en-US" dirty="0" smtClean="0"/>
              <a:t>While the trend towards municipal power addressed the needs of people in cities, rural customers had few options.</a:t>
            </a:r>
          </a:p>
          <a:p>
            <a:endParaRPr lang="en-US" dirty="0"/>
          </a:p>
          <a:p>
            <a:r>
              <a:rPr lang="en-US" dirty="0" smtClean="0"/>
              <a:t>While rural cooperative were an option</a:t>
            </a:r>
            <a:r>
              <a:rPr lang="en-US" dirty="0"/>
              <a:t> </a:t>
            </a:r>
            <a:r>
              <a:rPr lang="en-US" dirty="0" smtClean="0"/>
              <a:t>if there was not an existing private system, if there was a system, then the competition would make it nearly impossible.</a:t>
            </a:r>
          </a:p>
          <a:p>
            <a:pPr marL="0" indent="0">
              <a:buNone/>
            </a:pPr>
            <a:endParaRPr lang="en-US" dirty="0"/>
          </a:p>
          <a:p>
            <a:r>
              <a:rPr lang="en-US" dirty="0" smtClean="0"/>
              <a:t>Public Utility Districts (PUDs) are public power entities that provide utility services similar to municipalities but without the taxing authority of a city.</a:t>
            </a:r>
          </a:p>
          <a:p>
            <a:pPr lvl="1"/>
            <a:r>
              <a:rPr lang="en-US" dirty="0" smtClean="0"/>
              <a:t>Washington and Oregon have electrical PUDs.</a:t>
            </a:r>
          </a:p>
          <a:p>
            <a:pPr lvl="1"/>
            <a:r>
              <a:rPr lang="en-US" dirty="0" smtClean="0"/>
              <a:t>Idaho and Montana do not electrical have PUDs.</a:t>
            </a:r>
          </a:p>
          <a:p>
            <a:endParaRPr lang="en-US" dirty="0" smtClean="0"/>
          </a:p>
          <a:p>
            <a:r>
              <a:rPr lang="en-US" dirty="0" smtClean="0"/>
              <a:t>PUDs were made possible by federal power with its preference for public power.</a:t>
            </a:r>
            <a:r>
              <a:rPr lang="en-US" dirty="0"/>
              <a:t> </a:t>
            </a:r>
            <a:r>
              <a:rPr lang="en-US" dirty="0" smtClean="0"/>
              <a:t> They are generally non-profit organizations that answer to a commission, and they can cover one or more counties including cities.</a:t>
            </a:r>
          </a:p>
          <a:p>
            <a:endParaRPr lang="en-US" dirty="0"/>
          </a:p>
          <a:p>
            <a:r>
              <a:rPr lang="en-US" dirty="0" smtClean="0"/>
              <a:t>Local control is something that makes PUD attractive alternatives to private power in some areas.</a:t>
            </a:r>
          </a:p>
          <a:p>
            <a:endParaRPr lang="en-US" dirty="0"/>
          </a:p>
          <a:p>
            <a:r>
              <a:rPr lang="en-US" dirty="0" smtClean="0"/>
              <a:t>PUD came into existence in Washington in Oregon specifically because the private utilities had made in roads into rural areas, but the service was either of poor quality or too expensive.  Had the private utilities not spread into these areas, PUDs would not have been necessary since an REA could have been formed.</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dirty="0"/>
          </a:p>
        </p:txBody>
      </p:sp>
    </p:spTree>
    <p:extLst>
      <p:ext uri="{BB962C8B-B14F-4D97-AF65-F5344CB8AC3E}">
        <p14:creationId xmlns:p14="http://schemas.microsoft.com/office/powerpoint/2010/main" val="891162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Washington State PUDs</a:t>
            </a:r>
            <a:endParaRPr lang="en-US" dirty="0"/>
          </a:p>
        </p:txBody>
      </p:sp>
      <p:sp>
        <p:nvSpPr>
          <p:cNvPr id="5" name="Content Placeholder 4"/>
          <p:cNvSpPr>
            <a:spLocks noGrp="1"/>
          </p:cNvSpPr>
          <p:nvPr>
            <p:ph sz="half" idx="1"/>
          </p:nvPr>
        </p:nvSpPr>
        <p:spPr/>
        <p:txBody>
          <a:bodyPr>
            <a:normAutofit fontScale="47500" lnSpcReduction="20000"/>
          </a:bodyPr>
          <a:lstStyle/>
          <a:p>
            <a:r>
              <a:rPr lang="en-US" dirty="0" smtClean="0"/>
              <a:t>In 1929 Public Initiative No. 1 was sent to the state legislature for formation of PUDs, in 1930 it passed with 54%.</a:t>
            </a:r>
          </a:p>
          <a:p>
            <a:endParaRPr lang="en-US" dirty="0" smtClean="0"/>
          </a:p>
          <a:p>
            <a:r>
              <a:rPr lang="en-US" dirty="0"/>
              <a:t>Public Initiative No. 1 </a:t>
            </a:r>
            <a:r>
              <a:rPr lang="en-US" dirty="0" smtClean="0"/>
              <a:t>went </a:t>
            </a:r>
            <a:r>
              <a:rPr lang="en-US" dirty="0"/>
              <a:t>into effect in 1931 and is </a:t>
            </a:r>
            <a:r>
              <a:rPr lang="en-US" dirty="0" smtClean="0"/>
              <a:t>now </a:t>
            </a:r>
            <a:r>
              <a:rPr lang="en-US" dirty="0"/>
              <a:t>RCW </a:t>
            </a:r>
            <a:r>
              <a:rPr lang="en-US" dirty="0" smtClean="0"/>
              <a:t>54, </a:t>
            </a:r>
            <a:r>
              <a:rPr lang="en-US" dirty="0"/>
              <a:t>“conserve the water and power resources of the State of Washington for the benefit of the people thereof, and to supply public utility service, including water and electricity for all uses</a:t>
            </a:r>
            <a:r>
              <a:rPr lang="en-US" dirty="0" smtClean="0"/>
              <a:t>.”</a:t>
            </a:r>
          </a:p>
          <a:p>
            <a:endParaRPr lang="en-US" dirty="0" smtClean="0"/>
          </a:p>
          <a:p>
            <a:r>
              <a:rPr lang="en-US" dirty="0" smtClean="0"/>
              <a:t>PUDs had the ability to condemn and purchase the assets of private systems.  This was done multiple times in Washington state and had a significant impact on private power.  </a:t>
            </a:r>
          </a:p>
          <a:p>
            <a:endParaRPr lang="en-US" dirty="0"/>
          </a:p>
          <a:p>
            <a:r>
              <a:rPr lang="en-US" dirty="0" smtClean="0"/>
              <a:t>The </a:t>
            </a:r>
            <a:r>
              <a:rPr lang="en-US" dirty="0"/>
              <a:t>first PUD to go into operation was PUD No. 1 of Mason County. Formed in 1934, the PUD began serving Hoodsport and the surrounding area in </a:t>
            </a:r>
            <a:r>
              <a:rPr lang="en-US" dirty="0" smtClean="0"/>
              <a:t>1935</a:t>
            </a:r>
          </a:p>
          <a:p>
            <a:endParaRPr lang="en-US" dirty="0" smtClean="0"/>
          </a:p>
          <a:p>
            <a:r>
              <a:rPr lang="en-US" dirty="0"/>
              <a:t>In 1934, voters in Benton and Franklin counties approved the first countywide PUDs. </a:t>
            </a:r>
            <a:r>
              <a:rPr lang="en-US" dirty="0" smtClean="0"/>
              <a:t>But because of delays in obtaining generation resources it </a:t>
            </a:r>
            <a:r>
              <a:rPr lang="en-US" dirty="0"/>
              <a:t>was Skamania County </a:t>
            </a:r>
            <a:r>
              <a:rPr lang="en-US" dirty="0" smtClean="0"/>
              <a:t>PUD in 1940 that became the first countywide PUD to begin operations.  </a:t>
            </a:r>
          </a:p>
          <a:p>
            <a:endParaRPr lang="en-US" dirty="0" smtClean="0"/>
          </a:p>
          <a:p>
            <a:r>
              <a:rPr lang="en-US" dirty="0" smtClean="0"/>
              <a:t>Many </a:t>
            </a:r>
            <a:r>
              <a:rPr lang="en-US" dirty="0"/>
              <a:t>PUDs get all or most of their power from the Bonneville Power </a:t>
            </a:r>
            <a:r>
              <a:rPr lang="en-US" dirty="0" smtClean="0"/>
              <a:t>Administration, and collectively they are BPAs largest load. (approx.. 25%)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dirty="0"/>
          </a:p>
        </p:txBody>
      </p:sp>
      <p:pic>
        <p:nvPicPr>
          <p:cNvPr id="8" name="Picture 2"/>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l="4406" t="10001" r="55281" b="7499"/>
          <a:stretch/>
        </p:blipFill>
        <p:spPr bwMode="auto">
          <a:xfrm>
            <a:off x="4648200" y="2313505"/>
            <a:ext cx="4038600" cy="3099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378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Early Hydraulic Systems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In 1845 Michael Simmons and a group of emigrants established the first permanent settlement of “Americans” north of the Columbia.  The settlement was named New Market, now Tumwater.</a:t>
            </a:r>
          </a:p>
          <a:p>
            <a:endParaRPr lang="en-US" dirty="0" smtClean="0"/>
          </a:p>
          <a:p>
            <a:r>
              <a:rPr lang="en-US" dirty="0" smtClean="0"/>
              <a:t>This location was selected for 2 reasons:</a:t>
            </a:r>
          </a:p>
          <a:p>
            <a:pPr lvl="1"/>
            <a:r>
              <a:rPr lang="en-US" dirty="0" smtClean="0"/>
              <a:t>One of the members of the party, Simon Bush, because of his ancestry was not allowed to own property under Oregon law.</a:t>
            </a:r>
          </a:p>
          <a:p>
            <a:pPr lvl="1"/>
            <a:r>
              <a:rPr lang="en-US" dirty="0" smtClean="0"/>
              <a:t>The location had access to the Deschutes River.</a:t>
            </a:r>
          </a:p>
          <a:p>
            <a:endParaRPr lang="en-US" dirty="0" smtClean="0"/>
          </a:p>
          <a:p>
            <a:r>
              <a:rPr lang="en-US" dirty="0" smtClean="0"/>
              <a:t>After the first crop the settlement constructed a water wheel fed by a hollowed out log in order to grid their wheat into flour.</a:t>
            </a:r>
          </a:p>
          <a:p>
            <a:endParaRPr lang="en-US" dirty="0"/>
          </a:p>
          <a:p>
            <a:r>
              <a:rPr lang="en-US" dirty="0" smtClean="0"/>
              <a:t>This type of hydraulic system was common throughout the Northwest and it was the first means to harness hydro power in a mechanical form.</a:t>
            </a:r>
            <a:endParaRPr lang="en-US" dirty="0"/>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3074" name="Picture 2" descr="C:\Users\d3p313\Desktop\Photos\Michael Simmons.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1843881"/>
            <a:ext cx="40386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8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Oregon State PUDs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In 1930 Oregon voters passed a measure allowing for the formation of publicly owned and operated utilities.</a:t>
            </a:r>
          </a:p>
          <a:p>
            <a:endParaRPr lang="en-US" dirty="0" smtClean="0"/>
          </a:p>
          <a:p>
            <a:r>
              <a:rPr lang="en-US" dirty="0" smtClean="0"/>
              <a:t>1931 the Oregon legislature implemented it with the adoption of ORS 261.</a:t>
            </a:r>
          </a:p>
          <a:p>
            <a:endParaRPr lang="en-US" dirty="0" smtClean="0"/>
          </a:p>
          <a:p>
            <a:r>
              <a:rPr lang="en-US" dirty="0" smtClean="0"/>
              <a:t>Similar to PUDs in Washington, it was the low cost power from federal dams, and Bonneville's preference to market to public power, that made Oregon PUDs an attractive option.</a:t>
            </a:r>
          </a:p>
          <a:p>
            <a:endParaRPr lang="en-US" dirty="0" smtClean="0"/>
          </a:p>
          <a:p>
            <a:r>
              <a:rPr lang="en-US" dirty="0" smtClean="0"/>
              <a:t>In the 1940’s four people’s utility districts were formed:</a:t>
            </a:r>
          </a:p>
          <a:p>
            <a:pPr lvl="1"/>
            <a:r>
              <a:rPr lang="en-US" dirty="0"/>
              <a:t>Tillamook </a:t>
            </a:r>
            <a:r>
              <a:rPr lang="en-US" dirty="0" smtClean="0"/>
              <a:t>PUD</a:t>
            </a:r>
          </a:p>
          <a:p>
            <a:pPr lvl="1"/>
            <a:r>
              <a:rPr lang="en-US" dirty="0" smtClean="0"/>
              <a:t>Central Lincoln PUD</a:t>
            </a:r>
          </a:p>
          <a:p>
            <a:pPr lvl="1"/>
            <a:r>
              <a:rPr lang="en-US" dirty="0" smtClean="0"/>
              <a:t>Clatskanie PUD</a:t>
            </a:r>
          </a:p>
          <a:p>
            <a:pPr lvl="1"/>
            <a:r>
              <a:rPr lang="en-US" dirty="0" smtClean="0"/>
              <a:t>Northern Wasco County PUD</a:t>
            </a:r>
          </a:p>
          <a:p>
            <a:endParaRPr lang="en-US" dirty="0" smtClean="0"/>
          </a:p>
          <a:p>
            <a:r>
              <a:rPr lang="en-US" dirty="0" smtClean="0"/>
              <a:t>Two more formed in the 1980’s.  </a:t>
            </a:r>
          </a:p>
          <a:p>
            <a:pPr lvl="1"/>
            <a:r>
              <a:rPr lang="en-US" dirty="0" smtClean="0"/>
              <a:t>Columbia River PUD</a:t>
            </a:r>
          </a:p>
          <a:p>
            <a:pPr lvl="1"/>
            <a:r>
              <a:rPr lang="en-US" dirty="0" smtClean="0"/>
              <a:t>Emerald PUD</a:t>
            </a:r>
          </a:p>
        </p:txBody>
      </p:sp>
      <p:sp>
        <p:nvSpPr>
          <p:cNvPr id="2" name="Slide Number Placeholder 1"/>
          <p:cNvSpPr>
            <a:spLocks noGrp="1"/>
          </p:cNvSpPr>
          <p:nvPr>
            <p:ph type="sldNum" sz="quarter" idx="12"/>
          </p:nvPr>
        </p:nvSpPr>
        <p:spPr/>
        <p:txBody>
          <a:bodyPr/>
          <a:lstStyle/>
          <a:p>
            <a:fld id="{B6F15528-21DE-4FAA-801E-634DDDAF4B2B}" type="slidenum">
              <a:rPr lang="en-US" smtClean="0"/>
              <a:pPr/>
              <a:t>60</a:t>
            </a:fld>
            <a:endParaRPr lang="en-US" dirty="0"/>
          </a:p>
        </p:txBody>
      </p:sp>
      <p:pic>
        <p:nvPicPr>
          <p:cNvPr id="6" name="Picture 3"/>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l="4375" t="10001" r="55000" b="6999"/>
          <a:stretch/>
        </p:blipFill>
        <p:spPr bwMode="auto">
          <a:xfrm>
            <a:off x="4648200" y="2316087"/>
            <a:ext cx="4038600" cy="309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189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Problems Between PUDs and Private Power</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smtClean="0"/>
              <a:t>PUDs have the legal authority to condemn privately owned assets and assume operations.  </a:t>
            </a:r>
          </a:p>
          <a:p>
            <a:endParaRPr lang="en-US" dirty="0" smtClean="0"/>
          </a:p>
          <a:p>
            <a:r>
              <a:rPr lang="en-US" dirty="0" smtClean="0"/>
              <a:t>By 1941 condemnation lawsuits had been filed in 10 of the 19 counties served by Puget Sound Power &amp; Light Company.</a:t>
            </a:r>
          </a:p>
          <a:p>
            <a:endParaRPr lang="en-US" dirty="0"/>
          </a:p>
          <a:p>
            <a:r>
              <a:rPr lang="en-US" dirty="0" smtClean="0"/>
              <a:t>Clallam </a:t>
            </a:r>
            <a:r>
              <a:rPr lang="en-US" dirty="0"/>
              <a:t>County PUD was the </a:t>
            </a:r>
            <a:r>
              <a:rPr lang="en-US" dirty="0" smtClean="0"/>
              <a:t>first PUD to condemn private assets on July 15</a:t>
            </a:r>
            <a:r>
              <a:rPr lang="en-US" baseline="30000" dirty="0" smtClean="0"/>
              <a:t>th</a:t>
            </a:r>
            <a:r>
              <a:rPr lang="en-US" dirty="0" smtClean="0"/>
              <a:t>, 1945.</a:t>
            </a:r>
          </a:p>
          <a:p>
            <a:endParaRPr lang="en-US" dirty="0"/>
          </a:p>
          <a:p>
            <a:r>
              <a:rPr lang="en-US" dirty="0" smtClean="0"/>
              <a:t>Clallam County paid $600,000 for the assets and Puget Sound Power &amp; Light Company lost 1% of its revenue base.</a:t>
            </a:r>
          </a:p>
          <a:p>
            <a:endParaRPr lang="en-US" dirty="0"/>
          </a:p>
          <a:p>
            <a:r>
              <a:rPr lang="en-US" dirty="0" smtClean="0"/>
              <a:t>While a 1% loss of revenue was not crippling, it heralded a number of changes that complicated the operations of private utilities in the Northwest.</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61</a:t>
            </a:fld>
            <a:endParaRPr lang="en-US" dirty="0"/>
          </a:p>
        </p:txBody>
      </p:sp>
      <p:pic>
        <p:nvPicPr>
          <p:cNvPr id="1029" name="Picture 5"/>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108079" y="1600200"/>
            <a:ext cx="311884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1446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Federal Power and WWII</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Through out the 1930’s, federal hydroelectric projects developed a massive generation surplus, far in excess of what was needed during the depression.</a:t>
            </a:r>
          </a:p>
          <a:p>
            <a:pPr lvl="1"/>
            <a:r>
              <a:rPr lang="en-US" dirty="0" smtClean="0"/>
              <a:t>Bonneville power house 1 was over 500 MW</a:t>
            </a:r>
          </a:p>
          <a:p>
            <a:pPr lvl="1"/>
            <a:r>
              <a:rPr lang="en-US" dirty="0" smtClean="0"/>
              <a:t>Grand Coulee left and right power house were over 2,200 MW (from 1941-1950)</a:t>
            </a:r>
            <a:endParaRPr lang="en-US" dirty="0"/>
          </a:p>
          <a:p>
            <a:endParaRPr lang="en-US" dirty="0" smtClean="0"/>
          </a:p>
          <a:p>
            <a:r>
              <a:rPr lang="en-US" dirty="0" smtClean="0"/>
              <a:t>The increased load due to war time production justified, after the fact, the construction of massive projects such as Grand Coulee Dam.</a:t>
            </a:r>
          </a:p>
          <a:p>
            <a:endParaRPr lang="en-US" dirty="0"/>
          </a:p>
          <a:p>
            <a:r>
              <a:rPr lang="en-US" dirty="0" smtClean="0"/>
              <a:t>Energy intensive industries such as aircraft manufacturing and ship building were located in the Northwest because of the abundance of  low cost electricity.</a:t>
            </a:r>
          </a:p>
          <a:p>
            <a:endParaRPr lang="en-US" dirty="0"/>
          </a:p>
          <a:p>
            <a:r>
              <a:rPr lang="en-US" dirty="0" smtClean="0"/>
              <a:t>These industries contributed to the war effort, and laid the foundation for many key industries that currently exist in the Northwest.</a:t>
            </a:r>
          </a:p>
          <a:p>
            <a:pPr lvl="1"/>
            <a:r>
              <a:rPr lang="en-US" dirty="0" smtClean="0"/>
              <a:t>Aluminum production</a:t>
            </a:r>
          </a:p>
          <a:p>
            <a:pPr lvl="1"/>
            <a:r>
              <a:rPr lang="en-US" dirty="0" smtClean="0"/>
              <a:t>Aircraft manufacturing</a:t>
            </a:r>
          </a:p>
          <a:p>
            <a:pPr lvl="1"/>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62</a:t>
            </a:fld>
            <a:endParaRPr lang="en-US"/>
          </a:p>
        </p:txBody>
      </p:sp>
      <p:pic>
        <p:nvPicPr>
          <p:cNvPr id="1026" name="Picture 2" descr="C:\Users\d3p313\Desktop\WWII Posters\Striking Power.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095750" y="1600200"/>
            <a:ext cx="3143500"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092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Federal Power at the end of 1949</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By the end of 1949 the Northwest contained many of the key entities that exist today.</a:t>
            </a:r>
          </a:p>
          <a:p>
            <a:pPr lvl="1"/>
            <a:r>
              <a:rPr lang="en-US" dirty="0" smtClean="0"/>
              <a:t>Private utilities</a:t>
            </a:r>
          </a:p>
          <a:p>
            <a:pPr lvl="1"/>
            <a:r>
              <a:rPr lang="en-US" dirty="0" smtClean="0"/>
              <a:t>Municipal utilities</a:t>
            </a:r>
          </a:p>
          <a:p>
            <a:pPr lvl="1"/>
            <a:r>
              <a:rPr lang="en-US" dirty="0" smtClean="0"/>
              <a:t>Federal power providers</a:t>
            </a:r>
          </a:p>
          <a:p>
            <a:pPr lvl="1"/>
            <a:r>
              <a:rPr lang="en-US" dirty="0" smtClean="0"/>
              <a:t>Rural cooperatives</a:t>
            </a:r>
          </a:p>
          <a:p>
            <a:pPr lvl="1"/>
            <a:r>
              <a:rPr lang="en-US" dirty="0" smtClean="0"/>
              <a:t>Public utility districts</a:t>
            </a:r>
          </a:p>
          <a:p>
            <a:endParaRPr lang="en-US" dirty="0"/>
          </a:p>
          <a:p>
            <a:r>
              <a:rPr lang="en-US" dirty="0" smtClean="0"/>
              <a:t>There was still significant tension between privately run companies and public/federal power entities.  This was especially true with new PUDs.</a:t>
            </a:r>
          </a:p>
          <a:p>
            <a:endParaRPr lang="en-US" dirty="0"/>
          </a:p>
          <a:p>
            <a:r>
              <a:rPr lang="en-US" dirty="0" smtClean="0"/>
              <a:t>A high voltage transmission system was spreading across the region, interconnecting multiple generation sources with numerous loads.</a:t>
            </a:r>
          </a:p>
          <a:p>
            <a:pPr marL="0" indent="0">
              <a:buNone/>
            </a:pPr>
            <a:endParaRPr lang="en-US" dirty="0"/>
          </a:p>
          <a:p>
            <a:r>
              <a:rPr lang="en-US" dirty="0"/>
              <a:t>After war production ramped down at the end of </a:t>
            </a:r>
            <a:r>
              <a:rPr lang="en-US" dirty="0" smtClean="0"/>
              <a:t>WWII, </a:t>
            </a:r>
            <a:r>
              <a:rPr lang="en-US" dirty="0"/>
              <a:t>the region once again had a </a:t>
            </a:r>
            <a:r>
              <a:rPr lang="en-US" dirty="0" smtClean="0"/>
              <a:t>significant excess of electricity capacity.  The low cost of electricity contributed to the robust post war time economy.</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186249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4</a:t>
            </a:r>
            <a:r>
              <a:rPr lang="en-US" dirty="0" smtClean="0"/>
              <a:t>: Post War Growth Years</a:t>
            </a:r>
            <a:br>
              <a:rPr lang="en-US" dirty="0" smtClean="0"/>
            </a:br>
            <a:r>
              <a:rPr lang="en-US" dirty="0" smtClean="0"/>
              <a:t> </a:t>
            </a:r>
            <a:r>
              <a:rPr lang="en-US" sz="2400" dirty="0" smtClean="0"/>
              <a:t>(1950-1970)</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64</a:t>
            </a:fld>
            <a:endParaRPr lang="en-US"/>
          </a:p>
        </p:txBody>
      </p:sp>
      <p:pic>
        <p:nvPicPr>
          <p:cNvPr id="1026" name="Picture 2" descr="C:\Users\d3p313\Desktop\Shaft of generating unit at Grand Coulee ca 1951.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516981"/>
            <a:ext cx="40386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PNNL Work\Current Projects\FOA-152 WSU\Photos (Master Set)\Substations\Faimount\IMG_0125.JPG"/>
          <p:cNvPicPr>
            <a:picLocks noGrp="1" noChangeAspect="1" noChangeArrowheads="1"/>
          </p:cNvPicPr>
          <p:nvPr>
            <p:ph sz="half" idx="1"/>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9600" y="2514600"/>
            <a:ext cx="3581400"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6760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 4 Overview</a:t>
            </a:r>
            <a:endParaRPr lang="en-US" dirty="0"/>
          </a:p>
        </p:txBody>
      </p:sp>
      <p:sp>
        <p:nvSpPr>
          <p:cNvPr id="5" name="Content Placeholder 4"/>
          <p:cNvSpPr>
            <a:spLocks noGrp="1"/>
          </p:cNvSpPr>
          <p:nvPr>
            <p:ph idx="1"/>
          </p:nvPr>
        </p:nvSpPr>
        <p:spPr/>
        <p:txBody>
          <a:bodyPr>
            <a:normAutofit fontScale="92500"/>
          </a:bodyPr>
          <a:lstStyle/>
          <a:p>
            <a:r>
              <a:rPr lang="en-US" dirty="0" smtClean="0"/>
              <a:t>Relationship between public and private power takes a turn for the worse in the Northwest.</a:t>
            </a:r>
          </a:p>
          <a:p>
            <a:endParaRPr lang="en-US" dirty="0"/>
          </a:p>
          <a:p>
            <a:r>
              <a:rPr lang="en-US" dirty="0"/>
              <a:t>The regions electrical infrastructure </a:t>
            </a:r>
            <a:r>
              <a:rPr lang="en-US" dirty="0" smtClean="0"/>
              <a:t>grows </a:t>
            </a:r>
            <a:r>
              <a:rPr lang="en-US" dirty="0"/>
              <a:t>at an unprecedented rate</a:t>
            </a:r>
            <a:r>
              <a:rPr lang="en-US" dirty="0" smtClean="0"/>
              <a:t>.</a:t>
            </a:r>
          </a:p>
          <a:p>
            <a:pPr marL="0" indent="0">
              <a:buNone/>
            </a:pPr>
            <a:endParaRPr lang="en-US" dirty="0"/>
          </a:p>
          <a:p>
            <a:r>
              <a:rPr lang="en-US" dirty="0" smtClean="0"/>
              <a:t>Concerns with the stability of the new interconnected power systems.</a:t>
            </a:r>
          </a:p>
          <a:p>
            <a:pPr marL="0" indent="0">
              <a:buNone/>
            </a:pPr>
            <a:endParaRPr lang="en-US" dirty="0"/>
          </a:p>
          <a:p>
            <a:r>
              <a:rPr lang="en-US" dirty="0"/>
              <a:t>The limits of the hydro system and where to go from there.</a:t>
            </a:r>
          </a:p>
          <a:p>
            <a:endParaRPr lang="en-US" dirty="0" smtClean="0"/>
          </a:p>
          <a:p>
            <a:r>
              <a:rPr lang="en-US" dirty="0" smtClean="0"/>
              <a:t>The </a:t>
            </a:r>
            <a:r>
              <a:rPr lang="en-US" dirty="0"/>
              <a:t>beginning of environmental concerns.</a:t>
            </a:r>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65</a:t>
            </a:fld>
            <a:endParaRPr lang="en-US" dirty="0"/>
          </a:p>
        </p:txBody>
      </p:sp>
    </p:spTree>
    <p:extLst>
      <p:ext uri="{BB962C8B-B14F-4D97-AF65-F5344CB8AC3E}">
        <p14:creationId xmlns:p14="http://schemas.microsoft.com/office/powerpoint/2010/main" val="222498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Northwest </a:t>
            </a:r>
            <a:r>
              <a:rPr lang="en-US" dirty="0"/>
              <a:t>Electricity Industry in </a:t>
            </a:r>
            <a:r>
              <a:rPr lang="en-US" dirty="0" smtClean="0"/>
              <a:t>1950</a:t>
            </a:r>
            <a:endParaRPr lang="en-US" dirty="0"/>
          </a:p>
        </p:txBody>
      </p:sp>
      <p:sp>
        <p:nvSpPr>
          <p:cNvPr id="5" name="Content Placeholder 4"/>
          <p:cNvSpPr>
            <a:spLocks noGrp="1"/>
          </p:cNvSpPr>
          <p:nvPr>
            <p:ph sz="half" idx="1"/>
          </p:nvPr>
        </p:nvSpPr>
        <p:spPr/>
        <p:txBody>
          <a:bodyPr>
            <a:normAutofit fontScale="77500" lnSpcReduction="20000"/>
          </a:bodyPr>
          <a:lstStyle/>
          <a:p>
            <a:r>
              <a:rPr lang="en-US" dirty="0" smtClean="0"/>
              <a:t>At the conclusion of the Second World War, the economy in the Northwest was strong.  There was an abundance of low cost generation, in part due to the federal hydro power projects of the New Deal.</a:t>
            </a:r>
          </a:p>
          <a:p>
            <a:endParaRPr lang="en-US" dirty="0"/>
          </a:p>
          <a:p>
            <a:r>
              <a:rPr lang="en-US" dirty="0" smtClean="0"/>
              <a:t>The region was interconnected with a growing high voltage network that was seen as the key to reliability and efficiency.</a:t>
            </a:r>
          </a:p>
          <a:p>
            <a:endParaRPr lang="en-US" dirty="0"/>
          </a:p>
          <a:p>
            <a:r>
              <a:rPr lang="en-US" dirty="0" smtClean="0"/>
              <a:t>The construction of Federal Power projects was beginning to slow.</a:t>
            </a:r>
          </a:p>
          <a:p>
            <a:endParaRPr lang="en-US" dirty="0"/>
          </a:p>
          <a:p>
            <a:r>
              <a:rPr lang="en-US" dirty="0" smtClean="0"/>
              <a:t>Non-federal public power was beginning to grow, causing friction with private utilities.</a:t>
            </a:r>
            <a:endParaRPr lang="en-US" dirty="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dirty="0"/>
          </a:p>
        </p:txBody>
      </p:sp>
      <p:pic>
        <p:nvPicPr>
          <p:cNvPr id="4098" name="Picture 2" descr="C:\Users\d3p313\Desktop\2nd ave and cherry st looking norht ca 1959.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222974"/>
            <a:ext cx="4038600" cy="328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692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Tensions Between Private and Public Power</a:t>
            </a:r>
            <a:endParaRPr lang="en-US" dirty="0"/>
          </a:p>
        </p:txBody>
      </p:sp>
      <p:sp>
        <p:nvSpPr>
          <p:cNvPr id="5" name="Content Placeholder 4"/>
          <p:cNvSpPr>
            <a:spLocks noGrp="1"/>
          </p:cNvSpPr>
          <p:nvPr>
            <p:ph sz="half" idx="1"/>
          </p:nvPr>
        </p:nvSpPr>
        <p:spPr>
          <a:xfrm>
            <a:off x="457200" y="1600200"/>
            <a:ext cx="4038600" cy="5105400"/>
          </a:xfrm>
        </p:spPr>
        <p:txBody>
          <a:bodyPr>
            <a:normAutofit fontScale="55000" lnSpcReduction="20000"/>
          </a:bodyPr>
          <a:lstStyle/>
          <a:p>
            <a:r>
              <a:rPr lang="en-US" dirty="0" smtClean="0"/>
              <a:t>With the formation of PUDs in the 1930’s and 1940’, and the associated threat of condemnation, private power companies found it difficult to obtain financing for expansion or for new projects.</a:t>
            </a:r>
          </a:p>
          <a:p>
            <a:endParaRPr lang="en-US" dirty="0"/>
          </a:p>
          <a:p>
            <a:r>
              <a:rPr lang="en-US" dirty="0" smtClean="0"/>
              <a:t>In 1949, the recently formed </a:t>
            </a:r>
            <a:r>
              <a:rPr lang="en-US" dirty="0"/>
              <a:t>Snohomish County PUD </a:t>
            </a:r>
            <a:r>
              <a:rPr lang="en-US" dirty="0" smtClean="0"/>
              <a:t>moved forward with a condemnation that took 15% of </a:t>
            </a:r>
            <a:r>
              <a:rPr lang="en-US" dirty="0"/>
              <a:t>Puget Sound Power &amp; Light </a:t>
            </a:r>
            <a:r>
              <a:rPr lang="en-US" dirty="0" smtClean="0"/>
              <a:t>Company’s revenue base.</a:t>
            </a:r>
          </a:p>
          <a:p>
            <a:endParaRPr lang="en-US" dirty="0"/>
          </a:p>
          <a:p>
            <a:r>
              <a:rPr lang="en-US" dirty="0" smtClean="0"/>
              <a:t>While there had continually been threats of condemnation for decades, in 1951 </a:t>
            </a:r>
            <a:r>
              <a:rPr lang="en-US" dirty="0"/>
              <a:t>Seattle voters approved a buy out of all private power in </a:t>
            </a:r>
            <a:r>
              <a:rPr lang="en-US" dirty="0" smtClean="0"/>
              <a:t>Seattle, </a:t>
            </a:r>
            <a:r>
              <a:rPr lang="en-US" dirty="0"/>
              <a:t>Puget Sound Power &amp; Light Company </a:t>
            </a:r>
            <a:r>
              <a:rPr lang="en-US" dirty="0" smtClean="0"/>
              <a:t>instantly </a:t>
            </a:r>
            <a:r>
              <a:rPr lang="en-US" dirty="0"/>
              <a:t>lost </a:t>
            </a:r>
            <a:r>
              <a:rPr lang="en-US" dirty="0" smtClean="0"/>
              <a:t>an additional 40</a:t>
            </a:r>
            <a:r>
              <a:rPr lang="en-US" dirty="0"/>
              <a:t>% of it revenue base.</a:t>
            </a:r>
          </a:p>
          <a:p>
            <a:pPr marL="0" indent="0">
              <a:buNone/>
            </a:pPr>
            <a:endParaRPr lang="en-US" dirty="0"/>
          </a:p>
          <a:p>
            <a:r>
              <a:rPr lang="en-US" dirty="0" smtClean="0"/>
              <a:t>In 1952 a group of 6 PUDs offered to buy all </a:t>
            </a:r>
            <a:r>
              <a:rPr lang="en-US" dirty="0"/>
              <a:t>of Puget Sound Power &amp; Light </a:t>
            </a:r>
            <a:r>
              <a:rPr lang="en-US" dirty="0" smtClean="0"/>
              <a:t>Company’s </a:t>
            </a:r>
            <a:r>
              <a:rPr lang="en-US" dirty="0"/>
              <a:t>assets</a:t>
            </a:r>
            <a:r>
              <a:rPr lang="en-US" dirty="0" smtClean="0"/>
              <a:t>, with the exception of Whatcom country.  These companies included; Chelan, Kitsap, Jefferson, Skagit, Snohomish and Thurston.</a:t>
            </a:r>
          </a:p>
          <a:p>
            <a:endParaRPr lang="en-US" dirty="0" smtClean="0"/>
          </a:p>
          <a:p>
            <a:r>
              <a:rPr lang="en-US" dirty="0" smtClean="0"/>
              <a:t>The plan was initially approved, but for several reasons it did not occur:</a:t>
            </a:r>
          </a:p>
          <a:p>
            <a:pPr lvl="1"/>
            <a:r>
              <a:rPr lang="en-US" dirty="0" smtClean="0"/>
              <a:t>While customers may not have liked a private power company, they liked the idea of being serviced by a company out of Spokane even less.</a:t>
            </a:r>
          </a:p>
          <a:p>
            <a:pPr lvl="1"/>
            <a:r>
              <a:rPr lang="en-US" dirty="0" smtClean="0"/>
              <a:t>The sheer amount of litigation would have taken years to complete.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67</a:t>
            </a:fld>
            <a:endParaRPr lang="en-US" dirty="0"/>
          </a:p>
        </p:txBody>
      </p:sp>
      <p:pic>
        <p:nvPicPr>
          <p:cNvPr id="7" name="Picture 3" descr="C:\Users\d3p313\Desktop\photo.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2186089"/>
            <a:ext cx="2514600" cy="3354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05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Understanding Between Public and Private Power</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When Seattle finally took control of assets within the city, a major source of uncertainty was </a:t>
            </a:r>
            <a:r>
              <a:rPr lang="en-US" dirty="0"/>
              <a:t>gone for Puget Sound Power &amp; Light Company .</a:t>
            </a:r>
            <a:endParaRPr lang="en-US" dirty="0" smtClean="0"/>
          </a:p>
          <a:p>
            <a:endParaRPr lang="en-US" dirty="0"/>
          </a:p>
          <a:p>
            <a:r>
              <a:rPr lang="en-US" dirty="0"/>
              <a:t>Further uncertainty was removed when the </a:t>
            </a:r>
            <a:r>
              <a:rPr lang="en-US" dirty="0" smtClean="0"/>
              <a:t>proposed </a:t>
            </a:r>
            <a:r>
              <a:rPr lang="en-US" dirty="0"/>
              <a:t>purchase of Puget Sound Power &amp; Light Company by the 6 PUDs did not occur</a:t>
            </a:r>
            <a:r>
              <a:rPr lang="en-US" dirty="0" smtClean="0"/>
              <a:t>.</a:t>
            </a:r>
          </a:p>
          <a:p>
            <a:endParaRPr lang="en-US" dirty="0"/>
          </a:p>
          <a:p>
            <a:r>
              <a:rPr lang="en-US" dirty="0" smtClean="0"/>
              <a:t>From 1930 to 1950 Puget </a:t>
            </a:r>
            <a:r>
              <a:rPr lang="en-US" dirty="0"/>
              <a:t>Sound Power &amp; Light Company </a:t>
            </a:r>
            <a:r>
              <a:rPr lang="en-US" dirty="0" smtClean="0"/>
              <a:t>had experienced problems financing new projects, but continued to pay off debt.  As a result, the company had a very strong asset to debt ratio.</a:t>
            </a:r>
            <a:endParaRPr lang="en-US" dirty="0"/>
          </a:p>
          <a:p>
            <a:endParaRPr lang="en-US" dirty="0"/>
          </a:p>
          <a:p>
            <a:r>
              <a:rPr lang="en-US" dirty="0" smtClean="0"/>
              <a:t>The combination of reduced uncertainty, and a strong ledger put Puget Power in a good position for future operation, and encouraged investors.  This freed investment money for expansion, such as Upper Baker Dam.</a:t>
            </a:r>
          </a:p>
          <a:p>
            <a:endParaRPr lang="en-US" dirty="0"/>
          </a:p>
          <a:p>
            <a:r>
              <a:rPr lang="en-US" dirty="0"/>
              <a:t>Puget Sound Power &amp; Light </a:t>
            </a:r>
            <a:r>
              <a:rPr lang="en-US" dirty="0" smtClean="0"/>
              <a:t>Company decided that it would focus on the growing suburban load</a:t>
            </a:r>
            <a:r>
              <a:rPr lang="en-US" dirty="0"/>
              <a:t> </a:t>
            </a:r>
            <a:r>
              <a:rPr lang="en-US" dirty="0" smtClean="0"/>
              <a:t>as well as larger commercial and industrial customers, such as Sea-</a:t>
            </a:r>
            <a:r>
              <a:rPr lang="en-US" dirty="0" err="1" smtClean="0"/>
              <a:t>Tac</a:t>
            </a:r>
            <a:r>
              <a:rPr lang="en-US" dirty="0" smtClean="0"/>
              <a:t> airport and local refineries.  </a:t>
            </a:r>
          </a:p>
        </p:txBody>
      </p:sp>
      <p:pic>
        <p:nvPicPr>
          <p:cNvPr id="2050" name="Picture 2" descr="C:\Users\d3p313\Desktop\Upper Baker Dam.pn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4971622" y="1602010"/>
            <a:ext cx="3391756" cy="452234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68</a:t>
            </a:fld>
            <a:endParaRPr lang="en-US" dirty="0"/>
          </a:p>
        </p:txBody>
      </p:sp>
    </p:spTree>
    <p:extLst>
      <p:ext uri="{BB962C8B-B14F-4D97-AF65-F5344CB8AC3E}">
        <p14:creationId xmlns:p14="http://schemas.microsoft.com/office/powerpoint/2010/main" val="398526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Interconnected Power System</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69</a:t>
            </a:fld>
            <a:endParaRPr lang="en-US" dirty="0"/>
          </a:p>
        </p:txBody>
      </p:sp>
      <p:sp>
        <p:nvSpPr>
          <p:cNvPr id="10" name="Content Placeholder 9"/>
          <p:cNvSpPr>
            <a:spLocks noGrp="1"/>
          </p:cNvSpPr>
          <p:nvPr>
            <p:ph sz="half" idx="1"/>
          </p:nvPr>
        </p:nvSpPr>
        <p:spPr/>
        <p:txBody>
          <a:bodyPr>
            <a:normAutofit fontScale="40000" lnSpcReduction="20000"/>
          </a:bodyPr>
          <a:lstStyle/>
          <a:p>
            <a:r>
              <a:rPr lang="en-US" dirty="0"/>
              <a:t>Initially transmission lines were constructed by individual companies to connect remote dams with population centers,  Snoqualmie and Willamette Falls being the earliest examples.</a:t>
            </a:r>
          </a:p>
          <a:p>
            <a:endParaRPr lang="en-US" dirty="0"/>
          </a:p>
          <a:p>
            <a:r>
              <a:rPr lang="en-US" dirty="0"/>
              <a:t>On July 9th, 1938 BPA energized its first line between the Bonneville dam and the city of Cascade Locks.  Later that year on December 1st, BPA energized its first 230 kV line between Bonneville Dam and Portland.</a:t>
            </a:r>
          </a:p>
          <a:p>
            <a:endParaRPr lang="en-US" dirty="0"/>
          </a:p>
          <a:p>
            <a:r>
              <a:rPr lang="en-US" dirty="0"/>
              <a:t>By </a:t>
            </a:r>
            <a:r>
              <a:rPr lang="en-US" dirty="0" smtClean="0"/>
              <a:t>1957, </a:t>
            </a:r>
            <a:r>
              <a:rPr lang="en-US" dirty="0"/>
              <a:t>BPA had a significant 230 kV transmission system interconnecting the major dams on the Columbia.  On August 26th legislation was signed that allowed BPA to wheel power across its system for a fee.</a:t>
            </a:r>
          </a:p>
          <a:p>
            <a:endParaRPr lang="en-US" dirty="0"/>
          </a:p>
          <a:p>
            <a:r>
              <a:rPr lang="en-US" dirty="0" smtClean="0"/>
              <a:t>Wheeling made it possible for a large  number of organizations to access the high capital cost transmission system.  The </a:t>
            </a:r>
            <a:r>
              <a:rPr lang="en-US" dirty="0"/>
              <a:t>demand for the service lead to expansion of the 230 kV system, and to its first 345 kV line from McNary Dam to Portland and Vancouver.</a:t>
            </a:r>
          </a:p>
          <a:p>
            <a:endParaRPr lang="en-US" dirty="0"/>
          </a:p>
          <a:p>
            <a:r>
              <a:rPr lang="en-US" dirty="0"/>
              <a:t>October 20th, 1953 BPA </a:t>
            </a:r>
            <a:r>
              <a:rPr lang="en-US" dirty="0" smtClean="0"/>
              <a:t>signed </a:t>
            </a:r>
            <a:r>
              <a:rPr lang="en-US" dirty="0"/>
              <a:t>it first 20 year contract with Investor Owned Utilities.</a:t>
            </a:r>
          </a:p>
          <a:p>
            <a:endParaRPr lang="en-US" dirty="0"/>
          </a:p>
          <a:p>
            <a:r>
              <a:rPr lang="en-US" dirty="0"/>
              <a:t>September 20th, 1968 BPA </a:t>
            </a:r>
            <a:r>
              <a:rPr lang="en-US" dirty="0" smtClean="0"/>
              <a:t>energized </a:t>
            </a:r>
            <a:r>
              <a:rPr lang="en-US" dirty="0"/>
              <a:t>the first of three AC lines of the Pacific Northwest-Southwest Pacific Intertie, now the California Oregon Intertie (COI).  This enables sharing of resources with California.</a:t>
            </a:r>
          </a:p>
          <a:p>
            <a:endParaRPr lang="en-US" dirty="0"/>
          </a:p>
          <a:p>
            <a:r>
              <a:rPr lang="en-US" dirty="0"/>
              <a:t>May 21st, 1970 BPA energizes the HVDC line, 800 kV and </a:t>
            </a:r>
            <a:r>
              <a:rPr lang="en-US" dirty="0" smtClean="0"/>
              <a:t>stretched </a:t>
            </a:r>
            <a:r>
              <a:rPr lang="en-US" dirty="0"/>
              <a:t>845 miles.</a:t>
            </a:r>
          </a:p>
          <a:p>
            <a:endParaRPr lang="en-US" dirty="0"/>
          </a:p>
          <a:p>
            <a:r>
              <a:rPr lang="en-US" dirty="0"/>
              <a:t>October 9th 1970, BPA held a region wide meeting on environmental impacts.  The National Environmental Policy Act had been passed the year before.</a:t>
            </a:r>
          </a:p>
          <a:p>
            <a:endParaRPr lang="en-US" dirty="0"/>
          </a:p>
          <a:p>
            <a:endParaRPr lang="en-US" dirty="0"/>
          </a:p>
          <a:p>
            <a:endParaRPr lang="en-US" dirty="0"/>
          </a:p>
        </p:txBody>
      </p:sp>
      <p:pic>
        <p:nvPicPr>
          <p:cNvPr id="11" name="Picture 3" descr="C:\Users\d3p313\Desktop\Photos\Substations\Faimount\IMG_0120.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4649585" y="2350265"/>
            <a:ext cx="4035829" cy="3025833"/>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05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First Electricity in the Northwest</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smtClean="0"/>
              <a:t>In the summer of 1879 the SS California docked in Portland</a:t>
            </a:r>
            <a:r>
              <a:rPr lang="en-US" dirty="0"/>
              <a:t>, Seattle did not see electricity for 2 more years when the SS Willamette </a:t>
            </a:r>
            <a:r>
              <a:rPr lang="en-US" dirty="0" smtClean="0"/>
              <a:t>anchored in </a:t>
            </a:r>
            <a:r>
              <a:rPr lang="en-US" dirty="0"/>
              <a:t>Elliot Bay</a:t>
            </a:r>
            <a:r>
              <a:rPr lang="en-US" dirty="0" smtClean="0"/>
              <a:t>.</a:t>
            </a:r>
          </a:p>
          <a:p>
            <a:endParaRPr lang="en-US" dirty="0" smtClean="0"/>
          </a:p>
          <a:p>
            <a:r>
              <a:rPr lang="en-US" dirty="0" smtClean="0"/>
              <a:t>The SS California had six arc lights that were powered by the ships dynamos.  This was the first form of electric lighting to reach the Northwest.</a:t>
            </a:r>
          </a:p>
          <a:p>
            <a:endParaRPr lang="en-US" dirty="0"/>
          </a:p>
          <a:p>
            <a:r>
              <a:rPr lang="en-US" dirty="0" smtClean="0"/>
              <a:t>The SS California was equipped with arc lamps, incandescent light would not arrive for another year, aboard the SS Columbia.</a:t>
            </a:r>
          </a:p>
          <a:p>
            <a:endParaRPr lang="en-US" dirty="0"/>
          </a:p>
          <a:p>
            <a:r>
              <a:rPr lang="en-US" dirty="0" smtClean="0"/>
              <a:t>At this time Portland had a population of 40,000, Seattle only 10,000, and the total Northwest was less than 500,000.</a:t>
            </a:r>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7" name="Picture 2" descr="C:\Users\d3p313\Desktop\Long Legged Mary-Ann Dynamo.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638800" y="2196306"/>
            <a:ext cx="2057400" cy="33337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461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1965 Northeast Blackout</a:t>
            </a:r>
            <a:endParaRPr lang="en-US" dirty="0"/>
          </a:p>
        </p:txBody>
      </p:sp>
      <p:sp>
        <p:nvSpPr>
          <p:cNvPr id="5" name="Content Placeholder 4"/>
          <p:cNvSpPr>
            <a:spLocks noGrp="1"/>
          </p:cNvSpPr>
          <p:nvPr>
            <p:ph sz="half" idx="1"/>
          </p:nvPr>
        </p:nvSpPr>
        <p:spPr/>
        <p:txBody>
          <a:bodyPr>
            <a:normAutofit fontScale="47500" lnSpcReduction="20000"/>
          </a:bodyPr>
          <a:lstStyle/>
          <a:p>
            <a:r>
              <a:rPr lang="en-US" dirty="0" smtClean="0"/>
              <a:t>Prior to 1965 it was widely believed that the “modern” interconnected power systems were modern marvels that were too robust to fail.</a:t>
            </a:r>
          </a:p>
          <a:p>
            <a:endParaRPr lang="en-US" dirty="0" smtClean="0"/>
          </a:p>
          <a:p>
            <a:r>
              <a:rPr lang="en-US" dirty="0" smtClean="0"/>
              <a:t>That misconception was corrected on the evening of November 9</a:t>
            </a:r>
            <a:r>
              <a:rPr lang="en-US" baseline="30000" dirty="0" smtClean="0"/>
              <a:t>th</a:t>
            </a:r>
            <a:r>
              <a:rPr lang="en-US" dirty="0" smtClean="0"/>
              <a:t>, 1965.</a:t>
            </a:r>
            <a:endParaRPr lang="en-US" dirty="0"/>
          </a:p>
          <a:p>
            <a:endParaRPr lang="en-US" dirty="0"/>
          </a:p>
          <a:p>
            <a:r>
              <a:rPr lang="en-US" dirty="0" smtClean="0"/>
              <a:t>One of five parallel 230 kV lines supplying power from New York into Ontario tripped due to a incorrectly set over current relay.  The power from this line was forced onto the 4 parallel lines, over loading all 4 remaining lines.</a:t>
            </a:r>
          </a:p>
          <a:p>
            <a:endParaRPr lang="en-US" dirty="0"/>
          </a:p>
          <a:p>
            <a:r>
              <a:rPr lang="en-US" dirty="0" smtClean="0"/>
              <a:t>This interrupted 1,800 MW of power flowing into Canada and caused instabilities on the northeastern portion of the Eastern Interconnect.</a:t>
            </a:r>
          </a:p>
          <a:p>
            <a:endParaRPr lang="en-US" dirty="0"/>
          </a:p>
          <a:p>
            <a:r>
              <a:rPr lang="en-US" dirty="0" smtClean="0"/>
              <a:t>The Eastern Interconnect separated into 4 islands, and 30 million people lost power.</a:t>
            </a:r>
          </a:p>
          <a:p>
            <a:endParaRPr lang="en-US" dirty="0"/>
          </a:p>
          <a:p>
            <a:r>
              <a:rPr lang="en-US" dirty="0" smtClean="0"/>
              <a:t>In addition to sparking the deployment of modern Energy management Systems, the1965 blackout raised the question of whether something similar could happen in the Northwest.</a:t>
            </a:r>
          </a:p>
          <a:p>
            <a:endParaRPr lang="en-US" dirty="0"/>
          </a:p>
          <a:p>
            <a:r>
              <a:rPr lang="en-US" dirty="0" smtClean="0"/>
              <a:t>This was especially relevant because of the planned transmission lines between the Northwest and California, designed to move large amounts of power in a multi-region resource sharing arrangement.</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70</a:t>
            </a:fld>
            <a:endParaRPr lang="en-US" dirty="0"/>
          </a:p>
        </p:txBody>
      </p:sp>
      <p:pic>
        <p:nvPicPr>
          <p:cNvPr id="3074" name="Picture 2" descr="C:\Users\d3p313\Desktop\Life 1965 Blackout.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640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Rapidly Growing Power System</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Part of the reason for concern over the interconnected power systems was that they were larger and more complicated than any previous systems.</a:t>
            </a:r>
            <a:endParaRPr lang="en-US" dirty="0"/>
          </a:p>
          <a:p>
            <a:endParaRPr lang="en-US" dirty="0"/>
          </a:p>
          <a:p>
            <a:r>
              <a:rPr lang="en-US" dirty="0" smtClean="0"/>
              <a:t>At this time there were 144 nonfederal generating utilities in the Northwest, and the region had just been connected with Canada (1961) and was about to be connected with the Southwest (1968). </a:t>
            </a:r>
          </a:p>
          <a:p>
            <a:endParaRPr lang="en-US" dirty="0"/>
          </a:p>
          <a:p>
            <a:r>
              <a:rPr lang="en-US" dirty="0"/>
              <a:t>Few people could fully appreciate the complexity of the </a:t>
            </a:r>
            <a:r>
              <a:rPr lang="en-US" dirty="0" smtClean="0"/>
              <a:t>system, </a:t>
            </a:r>
            <a:r>
              <a:rPr lang="en-US" dirty="0"/>
              <a:t>and there were almost no </a:t>
            </a:r>
            <a:r>
              <a:rPr lang="en-US" dirty="0" smtClean="0"/>
              <a:t>analytic tools.  </a:t>
            </a:r>
            <a:r>
              <a:rPr lang="en-US" dirty="0"/>
              <a:t>In 1965 Moore’s Law was first published and the 12-bit PDP-8 minicomputer was first produced.  </a:t>
            </a:r>
            <a:endParaRPr lang="en-US" dirty="0" smtClean="0"/>
          </a:p>
          <a:p>
            <a:endParaRPr lang="en-US" dirty="0"/>
          </a:p>
          <a:p>
            <a:r>
              <a:rPr lang="en-US" dirty="0" smtClean="0"/>
              <a:t>Despite concerns, the system continued to grow driven by the rapidly increasing load base.</a:t>
            </a:r>
            <a:endParaRPr lang="en-US" dirty="0"/>
          </a:p>
          <a:p>
            <a:endParaRPr lang="en-US" dirty="0" smtClean="0"/>
          </a:p>
          <a:p>
            <a:r>
              <a:rPr lang="en-US" dirty="0" smtClean="0"/>
              <a:t>Individual units were also increasing in size.  At it completion in 1955 Chief Joseph Dam was rated at 2,620 MW on 27 units. (Each unit was 640 times the size of Edison's Jumbo Dynamo)</a:t>
            </a:r>
          </a:p>
          <a:p>
            <a:endParaRPr lang="en-US" dirty="0" smtClean="0"/>
          </a:p>
          <a:p>
            <a:r>
              <a:rPr lang="en-US" dirty="0" smtClean="0"/>
              <a:t>To accommodate these larger units, transmission voltages were increasing, first to 345 kV and finally to 500 kV.  The higher 765 kV voltages were not implemented in the Northwest.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71</a:t>
            </a:fld>
            <a:endParaRPr lang="en-US" dirty="0"/>
          </a:p>
        </p:txBody>
      </p:sp>
      <p:pic>
        <p:nvPicPr>
          <p:cNvPr id="3074" name="Picture 2" descr="C:\PNNL Work\Misc. Documents\Photos\Photos (Other Sources)\Chief Joseph Dam ca 1956.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264569"/>
            <a:ext cx="4038600" cy="319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597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Electric Loads in the Growing Power System</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The growth in the electric power system was attributed to two specific factors:</a:t>
            </a:r>
          </a:p>
          <a:p>
            <a:pPr lvl="1"/>
            <a:r>
              <a:rPr lang="en-US" dirty="0" smtClean="0"/>
              <a:t>More people: The baby boomer generation</a:t>
            </a:r>
          </a:p>
          <a:p>
            <a:pPr lvl="1"/>
            <a:r>
              <a:rPr lang="en-US" dirty="0" smtClean="0"/>
              <a:t>Higher per capita energy consumption</a:t>
            </a:r>
            <a:endParaRPr lang="en-US" dirty="0"/>
          </a:p>
          <a:p>
            <a:endParaRPr lang="en-US" dirty="0" smtClean="0"/>
          </a:p>
          <a:p>
            <a:r>
              <a:rPr lang="en-US" dirty="0" smtClean="0"/>
              <a:t>Residential Loads: an increase in the number, and variety, of appliance in the house.</a:t>
            </a:r>
          </a:p>
          <a:p>
            <a:endParaRPr lang="en-US" dirty="0" smtClean="0"/>
          </a:p>
          <a:p>
            <a:r>
              <a:rPr lang="en-US" dirty="0" smtClean="0"/>
              <a:t>Commercial Loads: Stores were becoming larger and more common.</a:t>
            </a:r>
          </a:p>
          <a:p>
            <a:endParaRPr lang="en-US" dirty="0" smtClean="0"/>
          </a:p>
          <a:p>
            <a:r>
              <a:rPr lang="en-US" dirty="0" smtClean="0"/>
              <a:t>Industrial Loads: At the end of WWII the United States was an industrial power house, and one of the few industrialized countries not left in ruins by the war.</a:t>
            </a:r>
            <a:endParaRPr lang="en-US" dirty="0"/>
          </a:p>
          <a:p>
            <a:endParaRPr lang="en-US" dirty="0" smtClean="0"/>
          </a:p>
          <a:p>
            <a:r>
              <a:rPr lang="en-US" dirty="0" smtClean="0"/>
              <a:t>Rural electrification: Farms were beginning to use more electricity, for living as well as working.  Irrigation pumps were becoming a significant load.</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dirty="0"/>
          </a:p>
        </p:txBody>
      </p:sp>
      <p:pic>
        <p:nvPicPr>
          <p:cNvPr id="6146" name="Picture 2" descr="C:\Users\d3p313\Desktop\RCA_Indian_Head_test_pattern.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62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Last of the Federal Dams are Built</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Despite the continuing increase in load, in </a:t>
            </a:r>
            <a:r>
              <a:rPr lang="en-US" dirty="0"/>
              <a:t>1952 “Partnership for Progress” was laid out in Dwight D. Eisenhower’s inaugural address.  This effectively ended the planning of any new federal dams in the </a:t>
            </a:r>
            <a:r>
              <a:rPr lang="en-US" dirty="0" smtClean="0"/>
              <a:t>Northwest.</a:t>
            </a:r>
            <a:endParaRPr lang="en-US" dirty="0"/>
          </a:p>
          <a:p>
            <a:endParaRPr lang="en-US" dirty="0"/>
          </a:p>
          <a:p>
            <a:r>
              <a:rPr lang="en-US" dirty="0" smtClean="0"/>
              <a:t>By 1975, the </a:t>
            </a:r>
            <a:r>
              <a:rPr lang="en-US" dirty="0"/>
              <a:t>last </a:t>
            </a:r>
            <a:r>
              <a:rPr lang="en-US" dirty="0" smtClean="0"/>
              <a:t>2 major federal dams were completed </a:t>
            </a:r>
            <a:r>
              <a:rPr lang="en-US" dirty="0"/>
              <a:t>in the Columbia </a:t>
            </a:r>
            <a:r>
              <a:rPr lang="en-US" dirty="0" smtClean="0"/>
              <a:t>system:</a:t>
            </a:r>
          </a:p>
          <a:p>
            <a:pPr lvl="1"/>
            <a:r>
              <a:rPr lang="en-US" dirty="0" smtClean="0"/>
              <a:t>Lower Granite on the Snake (1972) </a:t>
            </a:r>
          </a:p>
          <a:p>
            <a:pPr lvl="1"/>
            <a:r>
              <a:rPr lang="en-US" dirty="0" smtClean="0"/>
              <a:t>Libby </a:t>
            </a:r>
            <a:r>
              <a:rPr lang="en-US" dirty="0"/>
              <a:t>on the Kootenai </a:t>
            </a:r>
            <a:r>
              <a:rPr lang="en-US" dirty="0" smtClean="0"/>
              <a:t>(1975)</a:t>
            </a:r>
          </a:p>
          <a:p>
            <a:endParaRPr lang="en-US" dirty="0" smtClean="0"/>
          </a:p>
          <a:p>
            <a:r>
              <a:rPr lang="en-US" dirty="0" smtClean="0"/>
              <a:t>Statistics of the dams today:</a:t>
            </a:r>
            <a:endParaRPr lang="en-US" dirty="0"/>
          </a:p>
          <a:p>
            <a:pPr lvl="1"/>
            <a:r>
              <a:rPr lang="en-US" dirty="0"/>
              <a:t>274 dams in the Columbia River basin, 19 in British </a:t>
            </a:r>
            <a:r>
              <a:rPr lang="en-US" dirty="0" smtClean="0"/>
              <a:t>Columbia.</a:t>
            </a:r>
            <a:endParaRPr lang="en-US" dirty="0"/>
          </a:p>
          <a:p>
            <a:pPr lvl="1"/>
            <a:r>
              <a:rPr lang="en-US" dirty="0"/>
              <a:t>14 dams on the mainstem Columbia, 5 on the lower snake.</a:t>
            </a:r>
          </a:p>
          <a:p>
            <a:pPr lvl="1"/>
            <a:r>
              <a:rPr lang="en-US" dirty="0"/>
              <a:t>36,682 MW nameplate with an average </a:t>
            </a:r>
            <a:r>
              <a:rPr lang="en-US" dirty="0" smtClean="0"/>
              <a:t>output of 16,604 MW.</a:t>
            </a:r>
          </a:p>
          <a:p>
            <a:endParaRPr lang="en-US" dirty="0"/>
          </a:p>
          <a:p>
            <a:r>
              <a:rPr lang="en-US" dirty="0" smtClean="0"/>
              <a:t>With  the construction of federal dams coming to an end, the questions of who would build future generation was raised.</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dirty="0"/>
          </a:p>
        </p:txBody>
      </p:sp>
      <p:pic>
        <p:nvPicPr>
          <p:cNvPr id="4098" name="Picture 2" descr="C:\Users\d3p313\Desktop\Pacific Northwest Reservoir System.pn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737162"/>
            <a:ext cx="4038600" cy="4252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508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Washington Public Power Supply System (WPPSS)</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The first major attempt to meet the future generation needs was the </a:t>
            </a:r>
            <a:r>
              <a:rPr lang="en-US" dirty="0"/>
              <a:t>Washington Public Power Supply </a:t>
            </a:r>
            <a:r>
              <a:rPr lang="en-US" dirty="0" smtClean="0"/>
              <a:t>System.</a:t>
            </a:r>
          </a:p>
          <a:p>
            <a:endParaRPr lang="en-US" dirty="0"/>
          </a:p>
          <a:p>
            <a:r>
              <a:rPr lang="en-US" dirty="0" smtClean="0"/>
              <a:t>The WPPSS was formed as a municipal corporation in 1957, by the Washington State Legislature, to produce power at cost for Northwest utilities.  It was run by a board of directors who were from the 17 member utilities.  Since the WPPSS was a state agency it could issue tax-exempt bonds.</a:t>
            </a:r>
            <a:endParaRPr lang="en-US" dirty="0"/>
          </a:p>
          <a:p>
            <a:endParaRPr lang="en-US" dirty="0" smtClean="0"/>
          </a:p>
          <a:p>
            <a:r>
              <a:rPr lang="en-US" dirty="0" smtClean="0"/>
              <a:t>The first project completed by the WPPSS was the small 27.5 MW Packwood Lake Hydroelectric Project.  It was completed 7 months behind schedule, a foreshadowing of what was to come.  </a:t>
            </a:r>
          </a:p>
          <a:p>
            <a:endParaRPr lang="en-US" dirty="0"/>
          </a:p>
          <a:p>
            <a:r>
              <a:rPr lang="en-US" dirty="0" smtClean="0"/>
              <a:t>WPPSS also became the non-federal operator of the dual use N reactor at the Hanford Site.  In a dual use reactor fuel for nuclear weapons is made and electricity for civilian use is produced.  This was the only reactor of its design in the United States.  </a:t>
            </a:r>
            <a:endParaRPr lang="en-US" dirty="0"/>
          </a:p>
          <a:p>
            <a:endParaRPr lang="en-US" dirty="0" smtClean="0"/>
          </a:p>
          <a:p>
            <a:r>
              <a:rPr lang="en-US" dirty="0" smtClean="0"/>
              <a:t>These small power projects would not address the problem of load growth, something more ambitious was needed.</a:t>
            </a:r>
          </a:p>
        </p:txBody>
      </p:sp>
      <p:sp>
        <p:nvSpPr>
          <p:cNvPr id="2" name="Slide Number Placeholder 1"/>
          <p:cNvSpPr>
            <a:spLocks noGrp="1"/>
          </p:cNvSpPr>
          <p:nvPr>
            <p:ph type="sldNum" sz="quarter" idx="12"/>
          </p:nvPr>
        </p:nvSpPr>
        <p:spPr/>
        <p:txBody>
          <a:bodyPr/>
          <a:lstStyle/>
          <a:p>
            <a:fld id="{B6F15528-21DE-4FAA-801E-634DDDAF4B2B}" type="slidenum">
              <a:rPr lang="en-US" smtClean="0"/>
              <a:pPr/>
              <a:t>74</a:t>
            </a:fld>
            <a:endParaRPr lang="en-US" dirty="0"/>
          </a:p>
        </p:txBody>
      </p:sp>
      <p:pic>
        <p:nvPicPr>
          <p:cNvPr id="7"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10514" y="1823893"/>
            <a:ext cx="3913971" cy="4078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269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Hydro-Thermal Power Plan</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In 1957 </a:t>
            </a:r>
            <a:r>
              <a:rPr lang="en-US" dirty="0"/>
              <a:t>the </a:t>
            </a:r>
            <a:r>
              <a:rPr lang="en-US" dirty="0" smtClean="0"/>
              <a:t>Army Corps </a:t>
            </a:r>
            <a:r>
              <a:rPr lang="en-US" dirty="0"/>
              <a:t>of </a:t>
            </a:r>
            <a:r>
              <a:rPr lang="en-US" dirty="0" smtClean="0"/>
              <a:t>Engineers updated its 1929 308 report and determined that at current rate of load growth, all economically feasible hydroelectric  resources would be subscribed by 1975.  This revised 308 report detailed three distinct phases for power in the Northwest:</a:t>
            </a:r>
          </a:p>
          <a:p>
            <a:pPr lvl="1"/>
            <a:r>
              <a:rPr lang="en-US" dirty="0" smtClean="0"/>
              <a:t>Phase 1: A system predominantly supplied by hydroelectric resources.  This phase was estimated to end in 1975.</a:t>
            </a:r>
          </a:p>
          <a:p>
            <a:pPr lvl="1"/>
            <a:r>
              <a:rPr lang="en-US" dirty="0" smtClean="0"/>
              <a:t>Phase 2: A system served by a combination of existing hydroelectric resources and soon to be built thermal plants.  These thermal plants would be a combination of coal and nuclear.</a:t>
            </a:r>
          </a:p>
          <a:p>
            <a:pPr lvl="1"/>
            <a:r>
              <a:rPr lang="en-US" dirty="0" smtClean="0"/>
              <a:t>Phase 3: A system served primary by thermal plants, with the continued operation of legacy hydroelectric resources.</a:t>
            </a:r>
          </a:p>
          <a:p>
            <a:endParaRPr lang="en-US" dirty="0"/>
          </a:p>
          <a:p>
            <a:r>
              <a:rPr lang="en-US" dirty="0"/>
              <a:t>In October 1968, </a:t>
            </a:r>
            <a:r>
              <a:rPr lang="en-US" dirty="0" smtClean="0"/>
              <a:t>BPA unveiled its </a:t>
            </a:r>
            <a:r>
              <a:rPr lang="en-US" dirty="0"/>
              <a:t>vision of the </a:t>
            </a:r>
            <a:r>
              <a:rPr lang="en-US" dirty="0" smtClean="0"/>
              <a:t>future “The </a:t>
            </a:r>
            <a:r>
              <a:rPr lang="en-US" dirty="0"/>
              <a:t>Hydro-Thermal Power </a:t>
            </a:r>
            <a:r>
              <a:rPr lang="en-US" dirty="0" smtClean="0"/>
              <a:t>Plan”.  This plan required the construction of  21,400 </a:t>
            </a:r>
            <a:r>
              <a:rPr lang="en-US" dirty="0"/>
              <a:t>megawatts of thermal power </a:t>
            </a:r>
            <a:r>
              <a:rPr lang="en-US" dirty="0" smtClean="0"/>
              <a:t>(2 </a:t>
            </a:r>
            <a:r>
              <a:rPr lang="en-US" dirty="0"/>
              <a:t>coal-fired plants and 20 nuclear </a:t>
            </a:r>
            <a:r>
              <a:rPr lang="en-US" dirty="0" smtClean="0"/>
              <a:t>plants) , as well as 20,000 </a:t>
            </a:r>
            <a:r>
              <a:rPr lang="en-US" dirty="0"/>
              <a:t>megawatts of new </a:t>
            </a:r>
            <a:r>
              <a:rPr lang="en-US" dirty="0" smtClean="0"/>
              <a:t>hydroelectric capacity </a:t>
            </a:r>
            <a:r>
              <a:rPr lang="en-US" dirty="0"/>
              <a:t>between 1971 and </a:t>
            </a:r>
            <a:r>
              <a:rPr lang="en-US" dirty="0" smtClean="0"/>
              <a:t>1990.  The cost was estimated at just  $</a:t>
            </a:r>
            <a:r>
              <a:rPr lang="en-US" dirty="0"/>
              <a:t>15 </a:t>
            </a:r>
            <a:r>
              <a:rPr lang="en-US" dirty="0" smtClean="0"/>
              <a:t>billion.</a:t>
            </a:r>
          </a:p>
          <a:p>
            <a:endParaRPr lang="en-US" dirty="0"/>
          </a:p>
          <a:p>
            <a:r>
              <a:rPr lang="en-US" dirty="0" smtClean="0"/>
              <a:t>The problem </a:t>
            </a:r>
            <a:r>
              <a:rPr lang="en-US" dirty="0"/>
              <a:t>was that </a:t>
            </a:r>
            <a:r>
              <a:rPr lang="en-US" dirty="0" smtClean="0"/>
              <a:t>by </a:t>
            </a:r>
            <a:r>
              <a:rPr lang="en-US" dirty="0"/>
              <a:t>federal law, BPA could not build its own power </a:t>
            </a:r>
            <a:r>
              <a:rPr lang="en-US" dirty="0" smtClean="0"/>
              <a:t>plants.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dirty="0"/>
          </a:p>
        </p:txBody>
      </p:sp>
      <p:pic>
        <p:nvPicPr>
          <p:cNvPr id="3074"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89092" y="1601369"/>
            <a:ext cx="2956816" cy="4523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6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“Net Power” Arrangement</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a:t>BPAs </a:t>
            </a:r>
            <a:r>
              <a:rPr lang="en-US" dirty="0" smtClean="0"/>
              <a:t>Hydro-Thermal </a:t>
            </a:r>
            <a:r>
              <a:rPr lang="en-US" dirty="0"/>
              <a:t>Power Plan was a technical solution the load problem, but their were challenges in how to actually construct this many power plants</a:t>
            </a:r>
            <a:r>
              <a:rPr lang="en-US" dirty="0" smtClean="0"/>
              <a:t>.</a:t>
            </a:r>
          </a:p>
          <a:p>
            <a:endParaRPr lang="en-US" dirty="0"/>
          </a:p>
          <a:p>
            <a:r>
              <a:rPr lang="en-US" dirty="0" smtClean="0"/>
              <a:t>Since BPA could not build its own power plants, the WPPSS would perform the actual construction, and would issue tax-exempt bonds to cover the cost of construction.</a:t>
            </a:r>
          </a:p>
          <a:p>
            <a:endParaRPr lang="en-US" dirty="0" smtClean="0"/>
          </a:p>
          <a:p>
            <a:r>
              <a:rPr lang="en-US" dirty="0"/>
              <a:t>WPPSS would retain the title to the plants, but BPA would have the rights to their power output.</a:t>
            </a:r>
          </a:p>
          <a:p>
            <a:pPr lvl="1"/>
            <a:r>
              <a:rPr lang="en-US" dirty="0" smtClean="0"/>
              <a:t>100% WPPSS 1&amp;2</a:t>
            </a:r>
          </a:p>
          <a:p>
            <a:pPr lvl="1"/>
            <a:r>
              <a:rPr lang="en-US" dirty="0" smtClean="0"/>
              <a:t>70% of WPPSS 3</a:t>
            </a:r>
            <a:endParaRPr lang="en-US" dirty="0"/>
          </a:p>
          <a:p>
            <a:endParaRPr lang="en-US" dirty="0" smtClean="0"/>
          </a:p>
          <a:p>
            <a:r>
              <a:rPr lang="en-US" dirty="0" smtClean="0"/>
              <a:t>BPA “negotiated” with Northwest utilities, and they agreed to sign long term contract for the power produced by the new plants.</a:t>
            </a:r>
          </a:p>
          <a:p>
            <a:endParaRPr lang="en-US" dirty="0"/>
          </a:p>
          <a:p>
            <a:r>
              <a:rPr lang="en-US" dirty="0" smtClean="0"/>
              <a:t>This had the effect of spreading the cost to all of the utilities customers.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76</a:t>
            </a:fld>
            <a:endParaRPr lang="en-US" dirty="0"/>
          </a:p>
        </p:txBody>
      </p:sp>
      <p:pic>
        <p:nvPicPr>
          <p:cNvPr id="1026" name="Picture 2" descr="C:\Users\d3p313\Desktop\Columbia Generating Station.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424487" y="2963069"/>
            <a:ext cx="2486025"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205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Moving Forward with the Hydro-Thermal Power Plan</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In 1968, net power financing in place, BPA began moving forward with the first three projects, with utilities owning 33% of each project:</a:t>
            </a:r>
          </a:p>
          <a:p>
            <a:pPr lvl="1"/>
            <a:r>
              <a:rPr lang="en-US" dirty="0" smtClean="0"/>
              <a:t>2 coal plants in Centralia (completed 72/73)</a:t>
            </a:r>
          </a:p>
          <a:p>
            <a:pPr lvl="1"/>
            <a:r>
              <a:rPr lang="en-US" dirty="0" smtClean="0"/>
              <a:t>1 Nuclear power plant (Trojan, completed 76)</a:t>
            </a:r>
          </a:p>
          <a:p>
            <a:endParaRPr lang="en-US" dirty="0" smtClean="0"/>
          </a:p>
          <a:p>
            <a:r>
              <a:rPr lang="en-US" dirty="0" smtClean="0"/>
              <a:t>In </a:t>
            </a:r>
            <a:r>
              <a:rPr lang="en-US" dirty="0"/>
              <a:t>1969, it was decided that Phase I would </a:t>
            </a:r>
            <a:r>
              <a:rPr lang="en-US" dirty="0" smtClean="0"/>
              <a:t>be expanded to include a total of </a:t>
            </a:r>
            <a:r>
              <a:rPr lang="en-US" dirty="0"/>
              <a:t>5</a:t>
            </a:r>
            <a:r>
              <a:rPr lang="en-US" dirty="0" smtClean="0"/>
              <a:t> nuclear power plants.</a:t>
            </a:r>
          </a:p>
          <a:p>
            <a:endParaRPr lang="en-US" dirty="0" smtClean="0"/>
          </a:p>
          <a:p>
            <a:r>
              <a:rPr lang="en-US" dirty="0" smtClean="0"/>
              <a:t>In 1970 H</a:t>
            </a:r>
            <a:r>
              <a:rPr lang="en-US" dirty="0"/>
              <a:t>. R. </a:t>
            </a:r>
            <a:r>
              <a:rPr lang="en-US" dirty="0" smtClean="0"/>
              <a:t>Richmond, the BPA administrator, </a:t>
            </a:r>
            <a:r>
              <a:rPr lang="en-US" dirty="0"/>
              <a:t>lobbied in Washington D.C. for net </a:t>
            </a:r>
            <a:r>
              <a:rPr lang="en-US" dirty="0" smtClean="0"/>
              <a:t>billing on the remaining plants.  He stated that the seven phase 1 plants would only cost $1.7 billion, and would yield power rates as low at 1.5 cents/kwh.</a:t>
            </a:r>
            <a:endParaRPr lang="en-US" dirty="0"/>
          </a:p>
          <a:p>
            <a:pPr marL="457200" lvl="1" indent="0">
              <a:buNone/>
            </a:pPr>
            <a:endParaRPr lang="en-US" dirty="0"/>
          </a:p>
          <a:p>
            <a:r>
              <a:rPr lang="en-US" dirty="0" smtClean="0"/>
              <a:t>While there were concerns </a:t>
            </a:r>
            <a:r>
              <a:rPr lang="en-US" dirty="0"/>
              <a:t>about placing so much responsibility on Bonneville to back the plants, but </a:t>
            </a:r>
            <a:r>
              <a:rPr lang="en-US" dirty="0" smtClean="0"/>
              <a:t>concept was approved anyway </a:t>
            </a:r>
            <a:r>
              <a:rPr lang="en-US" dirty="0"/>
              <a:t>and authorized Bonneville to use net billing for all of the </a:t>
            </a:r>
            <a:r>
              <a:rPr lang="en-US" dirty="0" smtClean="0"/>
              <a:t>remaining Phase </a:t>
            </a:r>
            <a:r>
              <a:rPr lang="en-US" dirty="0"/>
              <a:t>I plants. </a:t>
            </a:r>
            <a:endParaRPr lang="en-US" dirty="0" smtClean="0"/>
          </a:p>
          <a:p>
            <a:endParaRPr lang="en-US" dirty="0"/>
          </a:p>
          <a:p>
            <a:r>
              <a:rPr lang="en-US" dirty="0" smtClean="0"/>
              <a:t>With the first power plants of Phase I moving forward, and a green light for the remaining plants, it looked as if the Northwest would be able to meet the expected load growth of the future.  Additionally, because of the projects low cost of the plants, power rates should go down.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77</a:t>
            </a:fld>
            <a:endParaRPr lang="en-US" dirty="0"/>
          </a:p>
        </p:txBody>
      </p:sp>
      <p:pic>
        <p:nvPicPr>
          <p:cNvPr id="2050" name="Picture 2" descr="C:\Users\d3p313\Desktop\Trojan Cooling Tower ca 2004.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372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Emergence of Environmental Concerns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Throughout the 1960’s there was a growing environmental movement.</a:t>
            </a:r>
          </a:p>
          <a:p>
            <a:endParaRPr lang="en-US" dirty="0"/>
          </a:p>
          <a:p>
            <a:r>
              <a:rPr lang="en-US" dirty="0" smtClean="0"/>
              <a:t>This movement was motivated by events such as free way riots and large power plant construction.</a:t>
            </a:r>
          </a:p>
          <a:p>
            <a:endParaRPr lang="en-US" dirty="0"/>
          </a:p>
          <a:p>
            <a:r>
              <a:rPr lang="en-US" dirty="0" smtClean="0"/>
              <a:t>The </a:t>
            </a:r>
            <a:r>
              <a:rPr lang="en-US" dirty="0"/>
              <a:t>National Environmental Policy Act (NEPA) </a:t>
            </a:r>
            <a:r>
              <a:rPr lang="en-US" dirty="0" smtClean="0"/>
              <a:t>was passed into law in 1969.</a:t>
            </a:r>
            <a:endParaRPr lang="en-US" dirty="0"/>
          </a:p>
          <a:p>
            <a:endParaRPr lang="en-US" dirty="0"/>
          </a:p>
          <a:p>
            <a:r>
              <a:rPr lang="en-US" dirty="0" smtClean="0"/>
              <a:t>One of the most important aspects of NEPA was the requirement for all federal agencies to prepare Environmental Assessments </a:t>
            </a:r>
            <a:r>
              <a:rPr lang="en-US" dirty="0"/>
              <a:t>(EAs) and </a:t>
            </a:r>
            <a:r>
              <a:rPr lang="en-US" dirty="0" smtClean="0"/>
              <a:t>Environmental Impact Statements (EISs).</a:t>
            </a:r>
            <a:endParaRPr lang="en-US" dirty="0"/>
          </a:p>
          <a:p>
            <a:endParaRPr lang="en-US" dirty="0" smtClean="0"/>
          </a:p>
          <a:p>
            <a:r>
              <a:rPr lang="en-US" dirty="0" smtClean="0"/>
              <a:t>When environmental concerns were factored in, the coal technologies of the early 1970’s were less attractive.</a:t>
            </a:r>
          </a:p>
          <a:p>
            <a:endParaRPr lang="en-US" dirty="0"/>
          </a:p>
          <a:p>
            <a:r>
              <a:rPr lang="en-US" dirty="0" smtClean="0"/>
              <a:t>Many studies of  the 1970’s showed that conservation was more cost effective than nuclear power, and posed no environmental impacts.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78</a:t>
            </a:fld>
            <a:endParaRPr lang="en-US" dirty="0"/>
          </a:p>
        </p:txBody>
      </p:sp>
      <p:pic>
        <p:nvPicPr>
          <p:cNvPr id="1026" name="Picture 2" descr="Pollution"/>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535304"/>
            <a:ext cx="4038600" cy="265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8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 War Growth Years in 1969</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By the end of 1969 the tensions between private and non-federal private power had settled out.</a:t>
            </a:r>
          </a:p>
          <a:p>
            <a:endParaRPr lang="en-US" dirty="0"/>
          </a:p>
          <a:p>
            <a:r>
              <a:rPr lang="en-US" dirty="0" smtClean="0"/>
              <a:t>The Northwest was experiencing a strong growth in load in all sectors, with rural electrification effectively complete.</a:t>
            </a:r>
          </a:p>
          <a:p>
            <a:endParaRPr lang="en-US" dirty="0"/>
          </a:p>
          <a:p>
            <a:r>
              <a:rPr lang="en-US" dirty="0" smtClean="0"/>
              <a:t>A strong interconnected transmission system existed between the generation sources and the loads, and the system was improving.</a:t>
            </a:r>
          </a:p>
          <a:p>
            <a:endParaRPr lang="en-US" dirty="0"/>
          </a:p>
          <a:p>
            <a:r>
              <a:rPr lang="en-US" dirty="0" smtClean="0"/>
              <a:t>The limits of the Columbia river system were thought to be near, with the new Hydro-Thermal plan as a proposed solution.</a:t>
            </a:r>
          </a:p>
          <a:p>
            <a:endParaRPr lang="en-US" dirty="0"/>
          </a:p>
          <a:p>
            <a:r>
              <a:rPr lang="en-US" dirty="0" smtClean="0"/>
              <a:t>There was a growing level of public concern over environmental issues, which was impacting the construction of new infrastructure.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224594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First “Central System” in the Northwest</a:t>
            </a:r>
            <a:endParaRPr lang="en-US" dirty="0"/>
          </a:p>
        </p:txBody>
      </p:sp>
      <p:sp>
        <p:nvSpPr>
          <p:cNvPr id="5" name="Content Placeholder 4"/>
          <p:cNvSpPr>
            <a:spLocks noGrp="1"/>
          </p:cNvSpPr>
          <p:nvPr>
            <p:ph sz="half" idx="1"/>
          </p:nvPr>
        </p:nvSpPr>
        <p:spPr/>
        <p:txBody>
          <a:bodyPr>
            <a:normAutofit/>
          </a:bodyPr>
          <a:lstStyle/>
          <a:p>
            <a:r>
              <a:rPr lang="en-US" sz="1400" dirty="0"/>
              <a:t>The first Edison </a:t>
            </a:r>
            <a:r>
              <a:rPr lang="en-US" sz="1400" dirty="0" smtClean="0"/>
              <a:t>“central system” </a:t>
            </a:r>
            <a:r>
              <a:rPr lang="en-US" sz="1400" dirty="0"/>
              <a:t>was built at the Philadelphia Companies Silver smelter in Ketchum Idaho in 1882.</a:t>
            </a:r>
          </a:p>
          <a:p>
            <a:pPr marL="0" indent="0">
              <a:buNone/>
            </a:pPr>
            <a:endParaRPr lang="en-US" sz="1400" dirty="0"/>
          </a:p>
          <a:p>
            <a:r>
              <a:rPr lang="en-US" sz="1400" dirty="0" smtClean="0"/>
              <a:t>The lighting provided by the system allowed the smelter to work around the clock, and two of the six lights were contracted for use by the city.</a:t>
            </a:r>
          </a:p>
          <a:p>
            <a:endParaRPr lang="en-US" sz="1400" dirty="0"/>
          </a:p>
          <a:p>
            <a:r>
              <a:rPr lang="en-US" sz="1400" dirty="0" smtClean="0"/>
              <a:t>The smelter closed down November of the same year, and so did the central system.</a:t>
            </a:r>
          </a:p>
          <a:p>
            <a:endParaRPr lang="en-US" sz="1400" dirty="0"/>
          </a:p>
          <a:p>
            <a:r>
              <a:rPr lang="en-US" sz="1400" dirty="0" smtClean="0"/>
              <a:t>The system proved so popular, and missed, that on Oct. 4</a:t>
            </a:r>
            <a:r>
              <a:rPr lang="en-US" sz="1400" baseline="30000" dirty="0" smtClean="0"/>
              <a:t>th</a:t>
            </a:r>
            <a:r>
              <a:rPr lang="en-US" sz="1400" dirty="0" smtClean="0"/>
              <a:t>, 1886 the Boise City Electric Company was formed, and on July 4</a:t>
            </a:r>
            <a:r>
              <a:rPr lang="en-US" sz="1400" baseline="30000" dirty="0" smtClean="0"/>
              <a:t>th</a:t>
            </a:r>
            <a:r>
              <a:rPr lang="en-US" sz="1400" dirty="0" smtClean="0"/>
              <a:t> 1887 the first light was lit.</a:t>
            </a:r>
          </a:p>
          <a:p>
            <a:endParaRPr lang="en-US" sz="1400" dirty="0"/>
          </a:p>
          <a:p>
            <a:r>
              <a:rPr lang="en-US" sz="1400" dirty="0" smtClean="0"/>
              <a:t>The new system was powered by a small hydroelectric generator.</a:t>
            </a:r>
          </a:p>
          <a:p>
            <a:endParaRPr lang="en-US" sz="1400" dirty="0"/>
          </a:p>
          <a:p>
            <a:r>
              <a:rPr lang="en-US" sz="1400" dirty="0" smtClean="0"/>
              <a:t>The city contracted for 10 lights at $3 a month.</a:t>
            </a:r>
          </a:p>
          <a:p>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dirty="0"/>
          </a:p>
        </p:txBody>
      </p:sp>
      <p:pic>
        <p:nvPicPr>
          <p:cNvPr id="3074" name="Picture 2" descr="C:\Users\d3p313\Desktop\Ketchum Idaho.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891393"/>
            <a:ext cx="4038600" cy="194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462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5: Challenges</a:t>
            </a:r>
            <a:br>
              <a:rPr lang="en-US" dirty="0" smtClean="0"/>
            </a:br>
            <a:r>
              <a:rPr lang="en-US" dirty="0" smtClean="0"/>
              <a:t> </a:t>
            </a:r>
            <a:r>
              <a:rPr lang="en-US" sz="2400" dirty="0" smtClean="0"/>
              <a:t>(1970-1985)</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80</a:t>
            </a:fld>
            <a:endParaRPr lang="en-US"/>
          </a:p>
        </p:txBody>
      </p:sp>
      <p:pic>
        <p:nvPicPr>
          <p:cNvPr id="8195" name="Picture 3" descr="C:\PNNL Work\Current Projects\FOA-152 WSU\Photos (Master Set)\Unsorted\Wanapum Dam\P7220028.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524125"/>
            <a:ext cx="4038600" cy="27336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PNNL Work\Current Projects\FOA-152 Centralia\Module Development\Photos\Satsop Cooling Tower.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18328"/>
            <a:ext cx="4038600" cy="2689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9005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 5 Overview</a:t>
            </a:r>
            <a:endParaRPr lang="en-US" dirty="0"/>
          </a:p>
        </p:txBody>
      </p:sp>
      <p:sp>
        <p:nvSpPr>
          <p:cNvPr id="5" name="Content Placeholder 4"/>
          <p:cNvSpPr>
            <a:spLocks noGrp="1"/>
          </p:cNvSpPr>
          <p:nvPr>
            <p:ph idx="1"/>
          </p:nvPr>
        </p:nvSpPr>
        <p:spPr/>
        <p:txBody>
          <a:bodyPr>
            <a:normAutofit/>
          </a:bodyPr>
          <a:lstStyle/>
          <a:p>
            <a:r>
              <a:rPr lang="en-US" dirty="0" smtClean="0"/>
              <a:t>WPPSS and BPA move forward with the hydro-thermal plan </a:t>
            </a:r>
          </a:p>
          <a:p>
            <a:endParaRPr lang="en-US" dirty="0" smtClean="0"/>
          </a:p>
          <a:p>
            <a:r>
              <a:rPr lang="en-US" dirty="0" smtClean="0"/>
              <a:t>The energy crisis of 1973</a:t>
            </a:r>
          </a:p>
          <a:p>
            <a:pPr marL="0" indent="0">
              <a:buNone/>
            </a:pPr>
            <a:endParaRPr lang="en-US" dirty="0" smtClean="0"/>
          </a:p>
          <a:p>
            <a:r>
              <a:rPr lang="en-US" dirty="0" smtClean="0"/>
              <a:t>A nascent wind technology</a:t>
            </a:r>
          </a:p>
          <a:p>
            <a:endParaRPr lang="en-US" dirty="0"/>
          </a:p>
          <a:p>
            <a:r>
              <a:rPr lang="en-US" dirty="0" smtClean="0"/>
              <a:t>The energy crisis of 1979</a:t>
            </a:r>
          </a:p>
          <a:p>
            <a:endParaRPr lang="en-US" dirty="0"/>
          </a:p>
          <a:p>
            <a:r>
              <a:rPr lang="en-US" dirty="0" smtClean="0"/>
              <a:t>Reduced load growth and problems with WPPSS</a:t>
            </a:r>
          </a:p>
          <a:p>
            <a:pPr marL="0" indent="0">
              <a:buNone/>
            </a:pPr>
            <a:endParaRPr lang="en-US" dirty="0"/>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81</a:t>
            </a:fld>
            <a:endParaRPr lang="en-US" dirty="0"/>
          </a:p>
        </p:txBody>
      </p:sp>
    </p:spTree>
    <p:extLst>
      <p:ext uri="{BB962C8B-B14F-4D97-AF65-F5344CB8AC3E}">
        <p14:creationId xmlns:p14="http://schemas.microsoft.com/office/powerpoint/2010/main" val="222498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Northwest </a:t>
            </a:r>
            <a:r>
              <a:rPr lang="en-US" dirty="0"/>
              <a:t>Electricity Industry in </a:t>
            </a:r>
            <a:r>
              <a:rPr lang="en-US" dirty="0" smtClean="0"/>
              <a:t>1970</a:t>
            </a:r>
            <a:endParaRPr lang="en-US" dirty="0"/>
          </a:p>
        </p:txBody>
      </p:sp>
      <p:sp>
        <p:nvSpPr>
          <p:cNvPr id="5" name="Content Placeholder 4"/>
          <p:cNvSpPr>
            <a:spLocks noGrp="1"/>
          </p:cNvSpPr>
          <p:nvPr>
            <p:ph sz="half" idx="1"/>
          </p:nvPr>
        </p:nvSpPr>
        <p:spPr/>
        <p:txBody>
          <a:bodyPr>
            <a:normAutofit fontScale="85000" lnSpcReduction="20000"/>
          </a:bodyPr>
          <a:lstStyle/>
          <a:p>
            <a:r>
              <a:rPr lang="en-US" dirty="0" smtClean="0"/>
              <a:t>Energy shortages were predicted and the Columbia River system was close to fully subscribed.</a:t>
            </a:r>
          </a:p>
          <a:p>
            <a:pPr marL="0" indent="0">
              <a:buNone/>
            </a:pPr>
            <a:endParaRPr lang="en-US" dirty="0" smtClean="0"/>
          </a:p>
          <a:p>
            <a:r>
              <a:rPr lang="en-US" dirty="0" smtClean="0"/>
              <a:t>Load was projected to steadily increase despite the lack of sufficient generation.</a:t>
            </a:r>
          </a:p>
          <a:p>
            <a:endParaRPr lang="en-US" dirty="0"/>
          </a:p>
          <a:p>
            <a:r>
              <a:rPr lang="en-US" dirty="0" smtClean="0"/>
              <a:t>WPPSS and BPA were moving forward with the hydro-thermal plan, financed by net power, to meet the growing load.</a:t>
            </a:r>
          </a:p>
          <a:p>
            <a:endParaRPr lang="en-US" dirty="0"/>
          </a:p>
          <a:p>
            <a:r>
              <a:rPr lang="en-US" dirty="0" smtClean="0"/>
              <a:t>A strong interconnected power system made the new generation, spread across the region, technically feasible.</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82</a:t>
            </a:fld>
            <a:endParaRPr lang="en-US" dirty="0"/>
          </a:p>
        </p:txBody>
      </p:sp>
      <p:pic>
        <p:nvPicPr>
          <p:cNvPr id="4098" name="Picture 2" descr="C:\PNNL Work\Misc. Documents\Photos\Photos (I've Taken)\Unsorted\Wanapum Dam\P722002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692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Construction and Operation of the New Thermal Power Plants </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smtClean="0"/>
              <a:t>1969 </a:t>
            </a:r>
            <a:r>
              <a:rPr lang="en-US" dirty="0"/>
              <a:t>Construction began on the two 670 MW coal plants </a:t>
            </a:r>
            <a:r>
              <a:rPr lang="en-US" dirty="0" smtClean="0"/>
              <a:t>in Centralia. (Operational: 1972/73-present)</a:t>
            </a:r>
          </a:p>
          <a:p>
            <a:endParaRPr lang="en-US" dirty="0"/>
          </a:p>
          <a:p>
            <a:r>
              <a:rPr lang="en-US" dirty="0" smtClean="0"/>
              <a:t>1970 construction began on the 1,130 MW Trojan Nuclear Power Plant in Oregon State. (Operational: 1976-92)</a:t>
            </a:r>
            <a:endParaRPr lang="en-US" dirty="0"/>
          </a:p>
          <a:p>
            <a:endParaRPr lang="en-US" dirty="0"/>
          </a:p>
          <a:p>
            <a:r>
              <a:rPr lang="en-US" dirty="0" smtClean="0"/>
              <a:t>1973 construction began on the 1,150-megawatt </a:t>
            </a:r>
            <a:r>
              <a:rPr lang="en-US" dirty="0"/>
              <a:t>WPPSS Project </a:t>
            </a:r>
            <a:r>
              <a:rPr lang="en-US" dirty="0" smtClean="0"/>
              <a:t>2, at Hanford WA. (Operational: 1984-present)</a:t>
            </a:r>
          </a:p>
          <a:p>
            <a:pPr marL="0" indent="0">
              <a:buNone/>
            </a:pPr>
            <a:endParaRPr lang="en-US" dirty="0" smtClean="0"/>
          </a:p>
          <a:p>
            <a:r>
              <a:rPr lang="en-US" dirty="0" smtClean="0"/>
              <a:t>1977 </a:t>
            </a:r>
            <a:r>
              <a:rPr lang="en-US" dirty="0"/>
              <a:t>construction began on the 1,150-megawatt WPPSS Project </a:t>
            </a:r>
            <a:r>
              <a:rPr lang="en-US" dirty="0" smtClean="0"/>
              <a:t>1, </a:t>
            </a:r>
            <a:r>
              <a:rPr lang="en-US" dirty="0"/>
              <a:t>at Hanford WA</a:t>
            </a:r>
            <a:r>
              <a:rPr lang="en-US" dirty="0" smtClean="0"/>
              <a:t>. (Never operational)</a:t>
            </a:r>
            <a:endParaRPr lang="en-US" dirty="0"/>
          </a:p>
          <a:p>
            <a:endParaRPr lang="en-US" dirty="0" smtClean="0"/>
          </a:p>
          <a:p>
            <a:r>
              <a:rPr lang="en-US" dirty="0" smtClean="0"/>
              <a:t>1977 </a:t>
            </a:r>
            <a:r>
              <a:rPr lang="en-US" dirty="0"/>
              <a:t>construction began on the 1,150-megawatt WPPSS Project </a:t>
            </a:r>
            <a:r>
              <a:rPr lang="en-US" dirty="0" smtClean="0"/>
              <a:t>3, </a:t>
            </a:r>
            <a:r>
              <a:rPr lang="en-US" dirty="0"/>
              <a:t>at Hanford WA</a:t>
            </a:r>
            <a:r>
              <a:rPr lang="en-US" dirty="0" smtClean="0"/>
              <a:t>. (Never operational)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83</a:t>
            </a:fld>
            <a:endParaRPr lang="en-US" dirty="0"/>
          </a:p>
        </p:txBody>
      </p:sp>
      <p:pic>
        <p:nvPicPr>
          <p:cNvPr id="5122" name="Picture 2" descr="C:\Users\d3p313\Desktop\Trojan Nuclear Power Plant 1930.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2209800"/>
            <a:ext cx="3874374" cy="2898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831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Energy Crisis of 1973</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In 1973 </a:t>
            </a:r>
            <a:r>
              <a:rPr lang="en-US" dirty="0"/>
              <a:t>the Organization of Arab Petroleum Exporting </a:t>
            </a:r>
            <a:r>
              <a:rPr lang="en-US" dirty="0" smtClean="0"/>
              <a:t>Countries (OAPEC) proclaimed an oil embargo on the United States.  This was in response to the United States support of Israel in the Yom Kippur War. </a:t>
            </a:r>
          </a:p>
          <a:p>
            <a:endParaRPr lang="en-US" dirty="0"/>
          </a:p>
          <a:p>
            <a:r>
              <a:rPr lang="en-US" dirty="0" smtClean="0"/>
              <a:t>In addition to the direct impact the disruption in oil imports had on the economy, there were a number of impacts on the electricity industry:</a:t>
            </a:r>
          </a:p>
          <a:p>
            <a:pPr lvl="1"/>
            <a:r>
              <a:rPr lang="en-US" dirty="0" smtClean="0"/>
              <a:t>A desire to find “domestic energy” sources.</a:t>
            </a:r>
          </a:p>
          <a:p>
            <a:pPr lvl="1"/>
            <a:r>
              <a:rPr lang="en-US" dirty="0" smtClean="0"/>
              <a:t>A culture of conservation was reinforced.</a:t>
            </a:r>
          </a:p>
          <a:p>
            <a:pPr lvl="1"/>
            <a:r>
              <a:rPr lang="en-US" dirty="0" smtClean="0"/>
              <a:t>The emergence of energy efficiency programs</a:t>
            </a:r>
          </a:p>
          <a:p>
            <a:endParaRPr lang="en-US" dirty="0"/>
          </a:p>
          <a:p>
            <a:r>
              <a:rPr lang="en-US" dirty="0" smtClean="0"/>
              <a:t>With the removal of the oil embargo in 1974, people tended to go back to their normal routine, but the public had been introduced to the impacts of energy shortages.</a:t>
            </a:r>
          </a:p>
          <a:p>
            <a:endParaRPr lang="en-US" dirty="0"/>
          </a:p>
          <a:p>
            <a:r>
              <a:rPr lang="en-US" dirty="0" smtClean="0"/>
              <a:t>Many oil fired plants were shut down, or converted to natural gas or coal.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84</a:t>
            </a:fld>
            <a:endParaRPr lang="en-US" dirty="0"/>
          </a:p>
        </p:txBody>
      </p:sp>
      <p:pic>
        <p:nvPicPr>
          <p:cNvPr id="7170" name="Picture 2" descr="C:\Users\d3p313\Desktop\1973 Gas Rationing.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36216" y="1600200"/>
            <a:ext cx="3062568"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812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 as a Potential New Generation Source</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In response to the oil crisis of 1973,  the DOE and NASA teamed to examine the feasibility of utility scale wind turbines.</a:t>
            </a:r>
          </a:p>
          <a:p>
            <a:endParaRPr lang="en-US" dirty="0"/>
          </a:p>
          <a:p>
            <a:r>
              <a:rPr lang="en-US" dirty="0" smtClean="0"/>
              <a:t>One of the driving reasons for this work was that utility scale wind was seen as a domestic energy source, and as such, tit would be secure from disruption.</a:t>
            </a:r>
            <a:endParaRPr lang="en-US" dirty="0"/>
          </a:p>
          <a:p>
            <a:endParaRPr lang="en-US" dirty="0" smtClean="0"/>
          </a:p>
          <a:p>
            <a:r>
              <a:rPr lang="en-US" dirty="0" smtClean="0"/>
              <a:t>In 1982, three 2.5 MW MOD-2 </a:t>
            </a:r>
            <a:r>
              <a:rPr lang="en-US" dirty="0"/>
              <a:t>wind turbines </a:t>
            </a:r>
            <a:r>
              <a:rPr lang="en-US" dirty="0" smtClean="0"/>
              <a:t>were installed </a:t>
            </a:r>
            <a:r>
              <a:rPr lang="en-US" dirty="0"/>
              <a:t>near Goodnoe Hills </a:t>
            </a:r>
            <a:r>
              <a:rPr lang="en-US" dirty="0" smtClean="0"/>
              <a:t>WA</a:t>
            </a:r>
            <a:r>
              <a:rPr lang="en-US" dirty="0"/>
              <a:t>.</a:t>
            </a:r>
            <a:r>
              <a:rPr lang="en-US" dirty="0" smtClean="0"/>
              <a:t>   </a:t>
            </a:r>
          </a:p>
          <a:p>
            <a:endParaRPr lang="en-US" dirty="0"/>
          </a:p>
          <a:p>
            <a:r>
              <a:rPr lang="en-US" dirty="0" smtClean="0"/>
              <a:t>These three units showed that it was technically feasible to generate utility scale wind.  But, like many demonstration projects, the three units on their own were not cost effective.</a:t>
            </a:r>
          </a:p>
          <a:p>
            <a:endParaRPr lang="en-US" dirty="0"/>
          </a:p>
          <a:p>
            <a:r>
              <a:rPr lang="en-US" dirty="0"/>
              <a:t>With the end of the oil crisis energy prices decreased and with it, interest in utility scale wind generation.</a:t>
            </a:r>
          </a:p>
          <a:p>
            <a:endParaRPr lang="en-US" dirty="0" smtClean="0"/>
          </a:p>
          <a:p>
            <a:r>
              <a:rPr lang="en-US" dirty="0" smtClean="0"/>
              <a:t>The three MOD-2 units were removed </a:t>
            </a:r>
            <a:r>
              <a:rPr lang="en-US" dirty="0"/>
              <a:t>by PG&amp;E in </a:t>
            </a:r>
            <a:r>
              <a:rPr lang="en-US" dirty="0" smtClean="0"/>
              <a:t>1988 </a:t>
            </a:r>
            <a:r>
              <a:rPr lang="en-US" dirty="0"/>
              <a:t>and replaced with the 47 </a:t>
            </a:r>
            <a:r>
              <a:rPr lang="en-US" dirty="0" smtClean="0"/>
              <a:t>unit, </a:t>
            </a:r>
            <a:r>
              <a:rPr lang="en-US" dirty="0"/>
              <a:t>94 </a:t>
            </a:r>
            <a:r>
              <a:rPr lang="en-US" dirty="0" smtClean="0"/>
              <a:t>MW Goodnoe </a:t>
            </a:r>
            <a:r>
              <a:rPr lang="en-US" dirty="0"/>
              <a:t>Hills Wind Farm </a:t>
            </a:r>
            <a:r>
              <a:rPr lang="en-US" dirty="0" smtClean="0"/>
              <a:t>in 2008. </a:t>
            </a:r>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85</a:t>
            </a:fld>
            <a:endParaRPr lang="en-US" dirty="0"/>
          </a:p>
        </p:txBody>
      </p:sp>
      <p:pic>
        <p:nvPicPr>
          <p:cNvPr id="6146" name="Picture 2" descr="C:\Users\d3p313\Desktop\Mod-2_Wind_Turbine_Cluster 1981.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247741"/>
            <a:ext cx="4038600" cy="323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791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Energy Crisis of 1979</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smtClean="0"/>
              <a:t>The Iranian Revolution of 1979 once again severely disrupted international oil markets when the American backed Shah of Iran was replaced with </a:t>
            </a:r>
            <a:r>
              <a:rPr lang="en-US" dirty="0"/>
              <a:t>the </a:t>
            </a:r>
            <a:r>
              <a:rPr lang="en-US" dirty="0" smtClean="0"/>
              <a:t>Ayatollah Khomeini.</a:t>
            </a:r>
          </a:p>
          <a:p>
            <a:endParaRPr lang="en-US" dirty="0"/>
          </a:p>
          <a:p>
            <a:r>
              <a:rPr lang="en-US" dirty="0" smtClean="0"/>
              <a:t>Even after the revolution, oil prices remained high because of the outbreak, and continuation, of the Iran-Iraq war.  </a:t>
            </a:r>
          </a:p>
          <a:p>
            <a:endParaRPr lang="en-US" dirty="0"/>
          </a:p>
          <a:p>
            <a:r>
              <a:rPr lang="en-US" dirty="0" smtClean="0"/>
              <a:t>While not as severe as the 1973 crisis, a second crisis just 6 years after the first had an impact on the American psyche.  </a:t>
            </a:r>
          </a:p>
          <a:p>
            <a:endParaRPr lang="en-US" dirty="0"/>
          </a:p>
          <a:p>
            <a:r>
              <a:rPr lang="en-US" dirty="0" smtClean="0"/>
              <a:t>The idea of domestic energy security had been formally introduced with the Carter Doctrine.</a:t>
            </a:r>
          </a:p>
          <a:p>
            <a:endParaRPr lang="en-US" dirty="0"/>
          </a:p>
          <a:p>
            <a:r>
              <a:rPr lang="en-US" dirty="0" smtClean="0"/>
              <a:t>The combination of the 1973 and 1979 energy crises changed the way the nation viewed energy.</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86</a:t>
            </a:fld>
            <a:endParaRPr lang="en-US" dirty="0"/>
          </a:p>
        </p:txBody>
      </p:sp>
      <p:pic>
        <p:nvPicPr>
          <p:cNvPr id="4099" name="Picture 3" descr="C:\Users\d3p313\Desktop\Energy crisis of 1979, gas line.pn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504940"/>
            <a:ext cx="4038600" cy="271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54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a:p>
            <a:endParaRPr lang="en-US" sz="1800" dirty="0"/>
          </a:p>
          <a:p>
            <a:r>
              <a:rPr lang="en-US" sz="1800" dirty="0" smtClean="0"/>
              <a:t>PURPA has been partially superseded by some legislation, such as the added requirement for utilities to provide net metering under Section 1251 of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6341900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Lower than Expected Load Growth</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Between 1946 and 1970 load in the Northwest grew at an average rate of 7%.</a:t>
            </a:r>
          </a:p>
          <a:p>
            <a:endParaRPr lang="en-US" dirty="0" smtClean="0"/>
          </a:p>
          <a:p>
            <a:r>
              <a:rPr lang="en-US" dirty="0" smtClean="0"/>
              <a:t>Estimates for future load growth were generally based on a linear continuation of this rate.</a:t>
            </a:r>
          </a:p>
          <a:p>
            <a:pPr marL="0" indent="0">
              <a:buNone/>
            </a:pPr>
            <a:endParaRPr lang="en-US" dirty="0"/>
          </a:p>
          <a:p>
            <a:r>
              <a:rPr lang="en-US" dirty="0" smtClean="0"/>
              <a:t>These estimates were overly </a:t>
            </a:r>
            <a:r>
              <a:rPr lang="en-US" dirty="0"/>
              <a:t>optimistic </a:t>
            </a:r>
            <a:r>
              <a:rPr lang="en-US" dirty="0" smtClean="0"/>
              <a:t>and failed to take into account a number of factors:</a:t>
            </a:r>
          </a:p>
          <a:p>
            <a:pPr lvl="1"/>
            <a:r>
              <a:rPr lang="en-US" dirty="0" smtClean="0"/>
              <a:t>Slowing economy</a:t>
            </a:r>
            <a:endParaRPr lang="en-US" dirty="0"/>
          </a:p>
          <a:p>
            <a:pPr lvl="1"/>
            <a:r>
              <a:rPr lang="en-US" dirty="0" smtClean="0"/>
              <a:t>Price </a:t>
            </a:r>
            <a:r>
              <a:rPr lang="en-US" dirty="0"/>
              <a:t>elasticity of electricity </a:t>
            </a:r>
            <a:r>
              <a:rPr lang="en-US" dirty="0" smtClean="0"/>
              <a:t>due </a:t>
            </a:r>
            <a:r>
              <a:rPr lang="en-US" dirty="0"/>
              <a:t>to the increasing </a:t>
            </a:r>
            <a:r>
              <a:rPr lang="en-US" dirty="0" smtClean="0"/>
              <a:t>rates</a:t>
            </a:r>
            <a:endParaRPr lang="en-US" dirty="0"/>
          </a:p>
          <a:p>
            <a:pPr marL="0" indent="0">
              <a:buNone/>
            </a:pPr>
            <a:endParaRPr lang="en-US" dirty="0"/>
          </a:p>
          <a:p>
            <a:r>
              <a:rPr lang="en-US" dirty="0" smtClean="0"/>
              <a:t>Environmental concerns and energy conservation programs, were reducing the rate of increase.</a:t>
            </a:r>
          </a:p>
          <a:p>
            <a:endParaRPr lang="en-US" dirty="0"/>
          </a:p>
          <a:p>
            <a:r>
              <a:rPr lang="en-US" dirty="0" smtClean="0"/>
              <a:t>As a result, the anticipated customer base, that would justify the cost of new generation, was not materializing.</a:t>
            </a:r>
          </a:p>
          <a:p>
            <a:endParaRPr lang="en-US" dirty="0"/>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88</a:t>
            </a:fld>
            <a:endParaRPr lang="en-US" dirty="0"/>
          </a:p>
        </p:txBody>
      </p:sp>
      <p:pic>
        <p:nvPicPr>
          <p:cNvPr id="4099"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73618"/>
            <a:ext cx="4038600" cy="317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0169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WPPSS Turns to “WHOOPS”</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In 1972 the IRS determined that the tax except status of net billing was illegal.  Without the tax except status, the cost of issuing bonds increased significantly.</a:t>
            </a:r>
          </a:p>
          <a:p>
            <a:endParaRPr lang="en-US" dirty="0"/>
          </a:p>
          <a:p>
            <a:r>
              <a:rPr lang="en-US" dirty="0" smtClean="0"/>
              <a:t>One of the major problems with the Phase 1 projects was that non of the participating members had any experience with capital project of this size.  As a result, cost quickly began to skyrocket.</a:t>
            </a:r>
          </a:p>
          <a:p>
            <a:endParaRPr lang="en-US" dirty="0"/>
          </a:p>
          <a:p>
            <a:r>
              <a:rPr lang="en-US" dirty="0" smtClean="0"/>
              <a:t>In </a:t>
            </a:r>
            <a:r>
              <a:rPr lang="en-US" dirty="0"/>
              <a:t>January 1982, the WPPSS board stopped construction on Plants 4 and 5 when total cost for all the plants was projected to exceed $24 billion. </a:t>
            </a:r>
            <a:endParaRPr lang="en-US" dirty="0" smtClean="0"/>
          </a:p>
          <a:p>
            <a:endParaRPr lang="en-US" dirty="0"/>
          </a:p>
          <a:p>
            <a:r>
              <a:rPr lang="en-US" dirty="0" smtClean="0"/>
              <a:t>Since plants 4 and 5 generated </a:t>
            </a:r>
            <a:r>
              <a:rPr lang="en-US" dirty="0"/>
              <a:t>no </a:t>
            </a:r>
            <a:r>
              <a:rPr lang="en-US" dirty="0" smtClean="0"/>
              <a:t>power, and generated no revenue, </a:t>
            </a:r>
            <a:r>
              <a:rPr lang="en-US" dirty="0"/>
              <a:t>the system was forced to default on $2.25 billion in bonds. This meant that the member utilities, and ultimately the rate payers, were obligated to pay back the borrowed money</a:t>
            </a:r>
            <a:r>
              <a:rPr lang="en-US" dirty="0" smtClean="0"/>
              <a:t>. Numerous lawsuits began.</a:t>
            </a:r>
          </a:p>
          <a:p>
            <a:endParaRPr lang="en-US" dirty="0"/>
          </a:p>
          <a:p>
            <a:r>
              <a:rPr lang="en-US" dirty="0" smtClean="0"/>
              <a:t>Plants </a:t>
            </a:r>
            <a:r>
              <a:rPr lang="en-US" dirty="0"/>
              <a:t>1 and 3 were never finished either, but their costs were backed by the Bonneville Power Administration and the power it generated from the Columbia River </a:t>
            </a:r>
            <a:r>
              <a:rPr lang="en-US" dirty="0" smtClean="0"/>
              <a:t>Dams, cost that were eventual passes on to the customers as well.</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89</a:t>
            </a:fld>
            <a:endParaRPr lang="en-US" dirty="0"/>
          </a:p>
        </p:txBody>
      </p:sp>
      <p:pic>
        <p:nvPicPr>
          <p:cNvPr id="9"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15334" t="14015" r="11726" b="10037"/>
          <a:stretch/>
        </p:blipFill>
        <p:spPr bwMode="auto">
          <a:xfrm>
            <a:off x="4651354" y="2677792"/>
            <a:ext cx="4032291" cy="2370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662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Electrification of Hydraulic Systems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The first water powered systems were mechanical hydraulic systems for performing work.</a:t>
            </a:r>
          </a:p>
          <a:p>
            <a:endParaRPr lang="en-US" dirty="0" smtClean="0"/>
          </a:p>
          <a:p>
            <a:r>
              <a:rPr lang="en-US" dirty="0" smtClean="0"/>
              <a:t>In 1882 the Tacoma Mill Company built a small plant on </a:t>
            </a:r>
            <a:r>
              <a:rPr lang="en-US" dirty="0" err="1" smtClean="0"/>
              <a:t>Galliher’s</a:t>
            </a:r>
            <a:r>
              <a:rPr lang="en-US" dirty="0" smtClean="0"/>
              <a:t> Gulch that included a dynamo to power a string of arc lamps, in addition to the existing mechanical load, so that workers could put in longer hours.</a:t>
            </a:r>
          </a:p>
          <a:p>
            <a:endParaRPr lang="en-US" dirty="0" smtClean="0"/>
          </a:p>
          <a:p>
            <a:r>
              <a:rPr lang="en-US" dirty="0" smtClean="0"/>
              <a:t>This was the first generator in the Washington Territory and the first example of using hydro for industrial, as well as electrical, purposes.</a:t>
            </a:r>
            <a:endParaRPr lang="en-US" dirty="0"/>
          </a:p>
          <a:p>
            <a:endParaRPr lang="en-US" dirty="0"/>
          </a:p>
          <a:p>
            <a:r>
              <a:rPr lang="en-US" dirty="0" smtClean="0"/>
              <a:t>The power was only used at the mill, it was not transmitted any further.</a:t>
            </a:r>
          </a:p>
          <a:p>
            <a:endParaRPr lang="en-US" dirty="0"/>
          </a:p>
          <a:p>
            <a:r>
              <a:rPr lang="en-US" dirty="0" smtClean="0"/>
              <a:t>For industrial locations that were already using hydraulic and/or steam, the addition of a dynamo was relatively easy.</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1026" name="Picture 2" descr="C:\Users\d3p313\Desktop\Photos\Tacoma Mill Company ca 1893.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656334"/>
            <a:ext cx="4038600" cy="2413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814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WHOOPS…</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It was not until December </a:t>
            </a:r>
            <a:r>
              <a:rPr lang="en-US" dirty="0"/>
              <a:t>24, 1988, the parties in the various lawsuits reached a settlement of $753 million. </a:t>
            </a:r>
            <a:endParaRPr lang="en-US" dirty="0" smtClean="0"/>
          </a:p>
          <a:p>
            <a:endParaRPr lang="en-US" dirty="0"/>
          </a:p>
          <a:p>
            <a:r>
              <a:rPr lang="en-US" dirty="0" smtClean="0"/>
              <a:t>Some </a:t>
            </a:r>
            <a:r>
              <a:rPr lang="en-US" dirty="0"/>
              <a:t>of the system's approximately 75,000 bondholders would receive 40 cents on every dollar invested; others got as little as 10 cents. Because a court found that some of the bond monies for </a:t>
            </a:r>
            <a:r>
              <a:rPr lang="en-US" dirty="0" smtClean="0"/>
              <a:t>plants </a:t>
            </a:r>
            <a:r>
              <a:rPr lang="en-US" dirty="0"/>
              <a:t>4 and 5 were spent on </a:t>
            </a:r>
            <a:r>
              <a:rPr lang="en-US" dirty="0" smtClean="0"/>
              <a:t>plants </a:t>
            </a:r>
            <a:r>
              <a:rPr lang="en-US" dirty="0"/>
              <a:t>1 and 3, participants in those projects were held liable for the default. Seattle's share was $50 million, of which $43.2 million came from insurance companies. The last settlement was reached in 1995. </a:t>
            </a:r>
          </a:p>
          <a:p>
            <a:endParaRPr lang="en-US" dirty="0" smtClean="0"/>
          </a:p>
          <a:p>
            <a:r>
              <a:rPr lang="en-US" dirty="0" smtClean="0"/>
              <a:t>Plant </a:t>
            </a:r>
            <a:r>
              <a:rPr lang="en-US" dirty="0"/>
              <a:t>2 at Hanford was completed in 1984 and </a:t>
            </a:r>
            <a:r>
              <a:rPr lang="en-US" dirty="0" smtClean="0"/>
              <a:t>is called the Columbia </a:t>
            </a:r>
            <a:r>
              <a:rPr lang="en-US" dirty="0"/>
              <a:t>Generating Station. It produces 12 percent of the power supplied by the Bonneville </a:t>
            </a:r>
            <a:r>
              <a:rPr lang="en-US" dirty="0" smtClean="0"/>
              <a:t>Power. </a:t>
            </a:r>
          </a:p>
          <a:p>
            <a:endParaRPr lang="en-US" dirty="0" smtClean="0"/>
          </a:p>
          <a:p>
            <a:r>
              <a:rPr lang="en-US" dirty="0" smtClean="0"/>
              <a:t>The WPPSS was at the center of the largest municipal bond default in the history of the country.</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90</a:t>
            </a:fld>
            <a:endParaRPr lang="en-US" dirty="0"/>
          </a:p>
        </p:txBody>
      </p:sp>
      <p:pic>
        <p:nvPicPr>
          <p:cNvPr id="2050" name="Picture 2" descr="C:\PNNL Work\Misc. Documents\Photos\Photos (I've Taken)\Unsorted\Satsup\IMG_031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666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Challenges in 1984</a:t>
            </a:r>
            <a:endParaRPr lang="en-US" dirty="0"/>
          </a:p>
        </p:txBody>
      </p:sp>
      <p:sp>
        <p:nvSpPr>
          <p:cNvPr id="5" name="Content Placeholder 4"/>
          <p:cNvSpPr>
            <a:spLocks noGrp="1"/>
          </p:cNvSpPr>
          <p:nvPr>
            <p:ph idx="1"/>
          </p:nvPr>
        </p:nvSpPr>
        <p:spPr/>
        <p:txBody>
          <a:bodyPr>
            <a:normAutofit lnSpcReduction="10000"/>
          </a:bodyPr>
          <a:lstStyle/>
          <a:p>
            <a:r>
              <a:rPr lang="en-US" dirty="0" smtClean="0"/>
              <a:t>Due to numerous social factors, the rate at which the Northwest consumed electricity began to slow.</a:t>
            </a:r>
          </a:p>
          <a:p>
            <a:endParaRPr lang="en-US" dirty="0"/>
          </a:p>
          <a:p>
            <a:r>
              <a:rPr lang="en-US" dirty="0" smtClean="0"/>
              <a:t>The countries dependence on foreign energy sources, and their interruptions in 73 and 79, had started the first attempts at utility scale wind energy.</a:t>
            </a:r>
          </a:p>
          <a:p>
            <a:endParaRPr lang="en-US" dirty="0"/>
          </a:p>
          <a:p>
            <a:r>
              <a:rPr lang="en-US" dirty="0"/>
              <a:t>Multiple large nuclear power plants </a:t>
            </a:r>
            <a:r>
              <a:rPr lang="en-US" dirty="0" smtClean="0"/>
              <a:t>were abandoned mid-construction because of cost over-runs and lack of a need.</a:t>
            </a:r>
          </a:p>
          <a:p>
            <a:endParaRPr lang="en-US" dirty="0"/>
          </a:p>
          <a:p>
            <a:r>
              <a:rPr lang="en-US" dirty="0" smtClean="0"/>
              <a:t>The WPPSS was at the center of the largest municipal bond default in the history of the country.</a:t>
            </a:r>
          </a:p>
          <a:p>
            <a:endParaRPr lang="en-US" dirty="0"/>
          </a:p>
          <a:p>
            <a:endParaRPr lang="en-US" dirty="0"/>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91</a:t>
            </a:fld>
            <a:endParaRPr lang="en-US" dirty="0"/>
          </a:p>
        </p:txBody>
      </p:sp>
    </p:spTree>
    <p:extLst>
      <p:ext uri="{BB962C8B-B14F-4D97-AF65-F5344CB8AC3E}">
        <p14:creationId xmlns:p14="http://schemas.microsoft.com/office/powerpoint/2010/main" val="415327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fontScale="90000"/>
          </a:bodyPr>
          <a:lstStyle/>
          <a:p>
            <a:r>
              <a:rPr lang="en-US" dirty="0"/>
              <a:t>Part 6: The Modern Electric System in the </a:t>
            </a:r>
            <a:r>
              <a:rPr lang="en-US" dirty="0" smtClean="0"/>
              <a:t>Northwest </a:t>
            </a:r>
            <a:br>
              <a:rPr lang="en-US" dirty="0" smtClean="0"/>
            </a:br>
            <a:r>
              <a:rPr lang="en-US" dirty="0" smtClean="0"/>
              <a:t> </a:t>
            </a:r>
            <a:r>
              <a:rPr lang="en-US" sz="2400" dirty="0" smtClean="0"/>
              <a:t>(1985-Present)</a:t>
            </a:r>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92</a:t>
            </a:fld>
            <a:endParaRPr lang="en-US"/>
          </a:p>
        </p:txBody>
      </p:sp>
      <p:pic>
        <p:nvPicPr>
          <p:cNvPr id="9218" name="Picture 2" descr="C:\PNNL Work\Current Projects\FOA-152 WSU\Photos (Master Set)\Unsorted\IMG_0087.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62200"/>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PNNL Work\Misc. Documents\Photos\Photos (I've Taken)\Unsorted\Satsup\IMG_0313.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815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Part 5 Overview</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Regulatory policies that affect present day operations; Northwest Power act, EPACT 2005, EISA 2007, and ARRA 2009. </a:t>
            </a:r>
          </a:p>
          <a:p>
            <a:endParaRPr lang="en-US" dirty="0"/>
          </a:p>
          <a:p>
            <a:r>
              <a:rPr lang="en-US" dirty="0" smtClean="0"/>
              <a:t>A second attempt for wind in the Northwest.</a:t>
            </a:r>
          </a:p>
          <a:p>
            <a:endParaRPr lang="en-US" dirty="0"/>
          </a:p>
          <a:p>
            <a:r>
              <a:rPr lang="en-US" dirty="0" smtClean="0"/>
              <a:t>California's attempt at deregulation and how it impacted the Northwest.</a:t>
            </a:r>
          </a:p>
          <a:p>
            <a:endParaRPr lang="en-US" dirty="0"/>
          </a:p>
          <a:p>
            <a:r>
              <a:rPr lang="en-US" dirty="0" smtClean="0"/>
              <a:t>The future role of Federal Power?</a:t>
            </a:r>
          </a:p>
          <a:p>
            <a:endParaRPr lang="en-US" dirty="0"/>
          </a:p>
          <a:p>
            <a:r>
              <a:rPr lang="en-US" dirty="0" smtClean="0"/>
              <a:t>The smart grid in the Northwest.</a:t>
            </a:r>
          </a:p>
          <a:p>
            <a:endParaRPr lang="en-US" dirty="0"/>
          </a:p>
          <a:p>
            <a:r>
              <a:rPr lang="en-US" dirty="0" smtClean="0"/>
              <a:t>Workforce challenges.</a:t>
            </a:r>
            <a:endParaRPr lang="en-US" dirty="0"/>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93</a:t>
            </a:fld>
            <a:endParaRPr lang="en-US" dirty="0"/>
          </a:p>
        </p:txBody>
      </p:sp>
    </p:spTree>
    <p:extLst>
      <p:ext uri="{BB962C8B-B14F-4D97-AF65-F5344CB8AC3E}">
        <p14:creationId xmlns:p14="http://schemas.microsoft.com/office/powerpoint/2010/main" val="222498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Northwest </a:t>
            </a:r>
            <a:r>
              <a:rPr lang="en-US" dirty="0"/>
              <a:t>Electricity Industry in </a:t>
            </a:r>
            <a:r>
              <a:rPr lang="en-US" dirty="0" smtClean="0"/>
              <a:t>1985</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a:t>By the mid 80’s the country was coming out of a recession and load growth was beginning to pick up.</a:t>
            </a:r>
          </a:p>
          <a:p>
            <a:endParaRPr lang="en-US" dirty="0"/>
          </a:p>
          <a:p>
            <a:r>
              <a:rPr lang="en-US" dirty="0"/>
              <a:t>The </a:t>
            </a:r>
            <a:r>
              <a:rPr lang="en-US" dirty="0" smtClean="0"/>
              <a:t>Northwest </a:t>
            </a:r>
            <a:r>
              <a:rPr lang="en-US" dirty="0"/>
              <a:t>had a strong transmission system with relatively new distribution systems, but the technologies they were based on were </a:t>
            </a:r>
            <a:r>
              <a:rPr lang="en-US" dirty="0" smtClean="0"/>
              <a:t>old, </a:t>
            </a:r>
            <a:r>
              <a:rPr lang="en-US" dirty="0"/>
              <a:t>and the systems were aging.  Additionally, the construction of new infrastructure was becoming more difficult, and less common</a:t>
            </a:r>
            <a:endParaRPr lang="en-US" dirty="0" smtClean="0"/>
          </a:p>
          <a:p>
            <a:endParaRPr lang="en-US" dirty="0"/>
          </a:p>
          <a:p>
            <a:r>
              <a:rPr lang="en-US" dirty="0" smtClean="0"/>
              <a:t>Washington And Oregon:: </a:t>
            </a:r>
            <a:endParaRPr lang="en-US" dirty="0"/>
          </a:p>
          <a:p>
            <a:pPr lvl="1"/>
            <a:r>
              <a:rPr lang="en-US" dirty="0" smtClean="0"/>
              <a:t>Federal</a:t>
            </a:r>
          </a:p>
          <a:p>
            <a:pPr lvl="1"/>
            <a:r>
              <a:rPr lang="en-US" dirty="0" smtClean="0"/>
              <a:t>Municipal </a:t>
            </a:r>
          </a:p>
          <a:p>
            <a:pPr lvl="1"/>
            <a:r>
              <a:rPr lang="en-US" dirty="0" smtClean="0"/>
              <a:t>Private</a:t>
            </a:r>
          </a:p>
          <a:p>
            <a:pPr lvl="1"/>
            <a:r>
              <a:rPr lang="en-US" dirty="0" smtClean="0"/>
              <a:t>PUDs</a:t>
            </a:r>
            <a:endParaRPr lang="en-US" dirty="0"/>
          </a:p>
          <a:p>
            <a:r>
              <a:rPr lang="en-US" dirty="0" smtClean="0"/>
              <a:t>Idaho and Montana:</a:t>
            </a:r>
            <a:endParaRPr lang="en-US" dirty="0"/>
          </a:p>
          <a:p>
            <a:pPr lvl="1"/>
            <a:r>
              <a:rPr lang="en-US" dirty="0" smtClean="0"/>
              <a:t>Federal</a:t>
            </a:r>
          </a:p>
          <a:p>
            <a:pPr lvl="1"/>
            <a:r>
              <a:rPr lang="en-US" dirty="0" smtClean="0"/>
              <a:t>Municipal</a:t>
            </a:r>
          </a:p>
          <a:p>
            <a:pPr lvl="1"/>
            <a:r>
              <a:rPr lang="en-US" dirty="0" smtClean="0"/>
              <a:t>Private</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94</a:t>
            </a:fld>
            <a:endParaRPr lang="en-US" dirty="0"/>
          </a:p>
        </p:txBody>
      </p:sp>
      <p:pic>
        <p:nvPicPr>
          <p:cNvPr id="5123" name="Picture 3" descr="C:\PNNL Work\Misc. Documents\Photos\Photos (I've Taken)\Unsorted\IMG_008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692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fontScale="90000"/>
          </a:bodyPr>
          <a:lstStyle/>
          <a:p>
            <a:r>
              <a:rPr lang="en-US" dirty="0"/>
              <a:t>PACIFIC NORTHWEST</a:t>
            </a:r>
            <a:br>
              <a:rPr lang="en-US" dirty="0"/>
            </a:br>
            <a:r>
              <a:rPr lang="en-US" dirty="0"/>
              <a:t>ELECTRIC POWER PLANNING AND</a:t>
            </a:r>
            <a:br>
              <a:rPr lang="en-US" dirty="0"/>
            </a:br>
            <a:r>
              <a:rPr lang="en-US" dirty="0"/>
              <a:t>CONSERVATION ACT</a:t>
            </a:r>
          </a:p>
        </p:txBody>
      </p:sp>
      <p:sp>
        <p:nvSpPr>
          <p:cNvPr id="5" name="Content Placeholder 4"/>
          <p:cNvSpPr>
            <a:spLocks noGrp="1"/>
          </p:cNvSpPr>
          <p:nvPr>
            <p:ph sz="half" idx="1"/>
          </p:nvPr>
        </p:nvSpPr>
        <p:spPr/>
        <p:txBody>
          <a:bodyPr>
            <a:normAutofit fontScale="40000" lnSpcReduction="20000"/>
          </a:bodyPr>
          <a:lstStyle/>
          <a:p>
            <a:r>
              <a:rPr lang="en-US" dirty="0"/>
              <a:t>As was seen with the WPPSS bond default, the Northwest needed some guidance on how to operate its electrical infrastructure.</a:t>
            </a:r>
          </a:p>
          <a:p>
            <a:endParaRPr lang="en-US" dirty="0"/>
          </a:p>
          <a:p>
            <a:r>
              <a:rPr lang="en-US" dirty="0"/>
              <a:t>On December 5, 1980, Congress passed the Pacific Northwest Electric Power Planning and Conservation Act, which authorized the four states of Idaho, Montana, Oregon, and Washington to form the Northwest Power and Conservation Council. This was signed into law by President Carter as one of his last Presidential acts.</a:t>
            </a:r>
          </a:p>
          <a:p>
            <a:endParaRPr lang="en-US" dirty="0"/>
          </a:p>
          <a:p>
            <a:r>
              <a:rPr lang="en-US" dirty="0"/>
              <a:t>The Northwest Power Act directs the Council to “prepare a plan to protect, mitigate and enhance fish and wildlife of the Columbia River Basin that have been affected by the construction and operation of hydroelectric dams while also assuring the Pacific Northwest an adequate, efficient, economical and reliable electric power supply.” The Act was passes in response to three key issues:</a:t>
            </a:r>
          </a:p>
          <a:p>
            <a:pPr lvl="1"/>
            <a:r>
              <a:rPr lang="en-US" dirty="0"/>
              <a:t>First: It was clear that there would be no new federal dams, so the question of who received what amount of the existing resources arose.</a:t>
            </a:r>
          </a:p>
          <a:p>
            <a:pPr lvl="1"/>
            <a:r>
              <a:rPr lang="en-US" dirty="0"/>
              <a:t>Second: The issues of load forecasting and how to best meet the regions generations needs we clearly not understood.</a:t>
            </a:r>
          </a:p>
          <a:p>
            <a:pPr lvl="1"/>
            <a:r>
              <a:rPr lang="en-US" dirty="0"/>
              <a:t>Third: declining salmon runs on the Snake Rive, which were at least partially due to the dams. </a:t>
            </a:r>
          </a:p>
          <a:p>
            <a:endParaRPr lang="en-US" dirty="0"/>
          </a:p>
          <a:p>
            <a:r>
              <a:rPr lang="en-US" dirty="0"/>
              <a:t>The act was attempting to address a number of issues, both technical:</a:t>
            </a:r>
          </a:p>
          <a:p>
            <a:pPr lvl="1"/>
            <a:r>
              <a:rPr lang="en-US" dirty="0"/>
              <a:t> Disputes over power allocation</a:t>
            </a:r>
          </a:p>
          <a:p>
            <a:pPr lvl="1"/>
            <a:r>
              <a:rPr lang="en-US" dirty="0"/>
              <a:t>Inability to accurately forecast regional loads</a:t>
            </a:r>
          </a:p>
          <a:p>
            <a:pPr lvl="1"/>
            <a:r>
              <a:rPr lang="en-US" dirty="0"/>
              <a:t>Distrust of utilities, and BPA in particular, </a:t>
            </a:r>
          </a:p>
          <a:p>
            <a:pPr lvl="1"/>
            <a:r>
              <a:rPr lang="en-US" dirty="0"/>
              <a:t>A new interest in conservation</a:t>
            </a:r>
          </a:p>
          <a:p>
            <a:pPr lvl="1"/>
            <a:r>
              <a:rPr lang="en-US" dirty="0"/>
              <a:t>Environmental impacts, as highlighted by the declining salmon runs</a:t>
            </a:r>
            <a:r>
              <a:rPr lang="en-US" dirty="0" smtClean="0"/>
              <a:t>.</a:t>
            </a:r>
          </a:p>
          <a:p>
            <a:endParaRPr lang="en-US" dirty="0"/>
          </a:p>
          <a:p>
            <a:r>
              <a:rPr lang="en-US" dirty="0" smtClean="0"/>
              <a:t>The Northwest Power Act is a unique piece of legislation, one that responded to crises in a unique part of the country, balancing the public interest in mitigating the impacts of hydropower on fish and wildlife against the public interest in an affordable, reliable electricity supply.</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95</a:t>
            </a:fld>
            <a:endParaRPr lang="en-US"/>
          </a:p>
        </p:txBody>
      </p:sp>
      <p:pic>
        <p:nvPicPr>
          <p:cNvPr id="102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41813" y="1600200"/>
            <a:ext cx="345137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2664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96</a:t>
            </a:fld>
            <a:endParaRPr lang="en-US"/>
          </a:p>
        </p:txBody>
      </p:sp>
      <p:sp>
        <p:nvSpPr>
          <p:cNvPr id="3" name="Content Placeholder 2"/>
          <p:cNvSpPr txBox="1">
            <a:spLocks/>
          </p:cNvSpPr>
          <p:nvPr/>
        </p:nvSpPr>
        <p:spPr>
          <a:xfrm>
            <a:off x="304800" y="1600200"/>
            <a:ext cx="86106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national problems that had arisen due to deregulation, reduce infrastructure investment, and growing load.</a:t>
            </a:r>
          </a:p>
          <a:p>
            <a:endParaRPr lang="en-US" sz="1800" dirty="0"/>
          </a:p>
          <a:p>
            <a:r>
              <a:rPr lang="en-US" sz="1800" dirty="0"/>
              <a:t>The Energy Policy Act </a:t>
            </a:r>
            <a:r>
              <a:rPr lang="en-US" sz="1800" dirty="0" smtClean="0"/>
              <a:t>of 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r>
              <a:rPr lang="en-US" sz="1400" dirty="0" smtClean="0"/>
              <a:t>.</a:t>
            </a:r>
            <a:endParaRPr lang="en-US" sz="1400" dirty="0"/>
          </a:p>
          <a:p>
            <a:pPr lvl="1"/>
            <a:r>
              <a:rPr lang="en-US" sz="1400" dirty="0" smtClean="0"/>
              <a:t>All </a:t>
            </a:r>
            <a:r>
              <a:rPr lang="en-US" sz="1400" dirty="0"/>
              <a:t>public electric utilities are required to provide net metering to customers who request it</a:t>
            </a:r>
            <a:r>
              <a:rPr lang="en-US" sz="1400" dirty="0" smtClean="0"/>
              <a:t>.</a:t>
            </a:r>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a:p>
            <a:pPr lvl="1"/>
            <a:r>
              <a:rPr lang="en-US" sz="1400" dirty="0" smtClean="0"/>
              <a:t>The fluids used for Hydraulic fracturing “fracking” were exempt from the Clean Air Act, the Clean Water Act, the Safe Drinking Water Act, </a:t>
            </a:r>
            <a:r>
              <a:rPr lang="en-US" sz="1400" dirty="0"/>
              <a:t>and the Comprehensive Environmental Response, Compensation, and Liability Act of </a:t>
            </a:r>
            <a:r>
              <a:rPr lang="en-US" sz="1400" dirty="0" smtClean="0"/>
              <a:t>1980.</a:t>
            </a:r>
            <a:endParaRPr lang="en-US" sz="1400" dirty="0"/>
          </a:p>
        </p:txBody>
      </p:sp>
    </p:spTree>
    <p:extLst>
      <p:ext uri="{BB962C8B-B14F-4D97-AF65-F5344CB8AC3E}">
        <p14:creationId xmlns:p14="http://schemas.microsoft.com/office/powerpoint/2010/main" val="6500979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a:t>
            </a:r>
            <a:r>
              <a:rPr lang="en-US" dirty="0" smtClean="0"/>
              <a:t>Energy Independence and Security </a:t>
            </a:r>
            <a:r>
              <a:rPr lang="en-US" dirty="0"/>
              <a:t>Act of </a:t>
            </a:r>
            <a:r>
              <a:rPr lang="en-US" dirty="0" smtClean="0"/>
              <a:t>2007</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97</a:t>
            </a:fld>
            <a:endParaRPr lang="en-US"/>
          </a:p>
        </p:txBody>
      </p:sp>
      <p:sp>
        <p:nvSpPr>
          <p:cNvPr id="3" name="Content Placeholder 2"/>
          <p:cNvSpPr txBox="1">
            <a:spLocks/>
          </p:cNvSpPr>
          <p:nvPr/>
        </p:nvSpPr>
        <p:spPr>
          <a:xfrm>
            <a:off x="304800" y="1600200"/>
            <a:ext cx="86106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Energy Independence and Security Act of </a:t>
            </a:r>
            <a:r>
              <a:rPr lang="en-US" sz="1800" dirty="0" smtClean="0"/>
              <a:t>2007 was passed “to </a:t>
            </a:r>
            <a:r>
              <a:rPr lang="en-US" sz="1800" dirty="0"/>
              <a:t>move the United States toward greater energy independence and security, to increase the production of clean renewable fuels, to protect consumers, to increase the efficiency of products, buildings, and vehicles, to promote research on and deploy greenhouse gas capture and storage options, and to improve the energy performance of the Federal Government, and for other purposes</a:t>
            </a:r>
            <a:r>
              <a:rPr lang="en-US" sz="1800" dirty="0" smtClean="0"/>
              <a:t>.”</a:t>
            </a:r>
            <a:endParaRPr lang="en-US" sz="1800" dirty="0"/>
          </a:p>
          <a:p>
            <a:endParaRPr lang="en-US" sz="1800" dirty="0"/>
          </a:p>
          <a:p>
            <a:r>
              <a:rPr lang="en-US" sz="1800" dirty="0"/>
              <a:t>The Energy Independence and Security Act</a:t>
            </a:r>
            <a:r>
              <a:rPr lang="en-US" sz="1800" dirty="0" smtClean="0"/>
              <a:t> 2007 </a:t>
            </a:r>
            <a:r>
              <a:rPr lang="en-US" sz="1800" dirty="0"/>
              <a:t>contains numerous provisions, some of the more prominent are:</a:t>
            </a:r>
          </a:p>
          <a:p>
            <a:pPr lvl="1"/>
            <a:r>
              <a:rPr lang="en-US" sz="1400" dirty="0" smtClean="0"/>
              <a:t>Provided incentives for electric vehicles and loan programs for battery technologies.  </a:t>
            </a:r>
          </a:p>
          <a:p>
            <a:pPr lvl="1"/>
            <a:r>
              <a:rPr lang="en-US" sz="1400" dirty="0" smtClean="0"/>
              <a:t>Provided incentives for non-federal fleet vehicles to move to hybrid vehicles, and established conservation requirements for federal fleet vehicles.</a:t>
            </a:r>
            <a:endParaRPr lang="en-US" sz="1400" dirty="0"/>
          </a:p>
          <a:p>
            <a:pPr lvl="1"/>
            <a:r>
              <a:rPr lang="en-US" sz="1400" dirty="0" smtClean="0"/>
              <a:t>Requires increased efficiencies for light bulbs, effectively banning incandescent, (40W-150W), light bulbs.</a:t>
            </a:r>
          </a:p>
          <a:p>
            <a:pPr lvl="1"/>
            <a:r>
              <a:rPr lang="en-US" sz="1400" dirty="0" smtClean="0"/>
              <a:t>Establish new efficiency standards for appliances, motors, and HVAC equipment.</a:t>
            </a:r>
          </a:p>
          <a:p>
            <a:pPr lvl="1"/>
            <a:r>
              <a:rPr lang="en-US" sz="1400" dirty="0" smtClean="0"/>
              <a:t>Numerous provisions for increased building standards.</a:t>
            </a:r>
          </a:p>
        </p:txBody>
      </p:sp>
    </p:spTree>
    <p:extLst>
      <p:ext uri="{BB962C8B-B14F-4D97-AF65-F5344CB8AC3E}">
        <p14:creationId xmlns:p14="http://schemas.microsoft.com/office/powerpoint/2010/main" val="36306013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a:t>
            </a:r>
            <a:r>
              <a:rPr lang="en-US" dirty="0" smtClean="0"/>
              <a:t>American Recovery and Reinvestment Act of 2009</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The American Recovery and Reinvestment Act of 2009, or the stimulus, was a controversial act passed to respond to the recession of the late 2000’s.  The primary motivation was from Keynesian theory that advocates for the government spending in time of weak economic activity.</a:t>
            </a:r>
          </a:p>
          <a:p>
            <a:endParaRPr lang="en-US" sz="1800" dirty="0"/>
          </a:p>
          <a:p>
            <a:r>
              <a:rPr lang="en-US" sz="1800" dirty="0"/>
              <a:t>The American Recovery and Reinvestment Act of 2009 contains numerous provisions, some of the more prominent are:</a:t>
            </a:r>
          </a:p>
          <a:p>
            <a:pPr lvl="1"/>
            <a:r>
              <a:rPr lang="en-US" sz="1400" dirty="0"/>
              <a:t>Tax incentives for individuals and companies.</a:t>
            </a:r>
          </a:p>
          <a:p>
            <a:pPr lvl="1"/>
            <a:r>
              <a:rPr lang="en-US" sz="1400" dirty="0"/>
              <a:t>Tax incentives for education and healthcare.</a:t>
            </a:r>
          </a:p>
          <a:p>
            <a:pPr lvl="1"/>
            <a:r>
              <a:rPr lang="en-US" sz="1400" dirty="0"/>
              <a:t>Infrastructure investment, including energy infrastructure.  Energy infrastructure accounted or $21.5 billion of the total $831 billion, including:</a:t>
            </a:r>
          </a:p>
          <a:p>
            <a:pPr lvl="2"/>
            <a:r>
              <a:rPr lang="en-US" sz="1200" dirty="0"/>
              <a:t>$3.25 billion for the Western Area Power Administration of transmission upgrades.</a:t>
            </a:r>
          </a:p>
          <a:p>
            <a:pPr lvl="2"/>
            <a:r>
              <a:rPr lang="en-US" sz="1200" dirty="0"/>
              <a:t>$3.25 billion for the Bonneville Power Administration of transmission upgrades.</a:t>
            </a:r>
          </a:p>
          <a:p>
            <a:pPr lvl="2"/>
            <a:r>
              <a:rPr lang="en-US" sz="1200" dirty="0"/>
              <a:t>$4.5 billion for 8 Grant and 100 Demonstration Projects.</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pic>
        <p:nvPicPr>
          <p:cNvPr id="2051" name="Picture 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735522" y="1600200"/>
            <a:ext cx="3863956" cy="4525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060135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Second Attempt at a Wind Industry</a:t>
            </a:r>
            <a:endParaRPr lang="en-US" dirty="0"/>
          </a:p>
        </p:txBody>
      </p:sp>
      <p:sp>
        <p:nvSpPr>
          <p:cNvPr id="5" name="Content Placeholder 4"/>
          <p:cNvSpPr>
            <a:spLocks noGrp="1"/>
          </p:cNvSpPr>
          <p:nvPr>
            <p:ph sz="half" idx="1"/>
          </p:nvPr>
        </p:nvSpPr>
        <p:spPr/>
        <p:txBody>
          <a:bodyPr>
            <a:normAutofit fontScale="40000" lnSpcReduction="20000"/>
          </a:bodyPr>
          <a:lstStyle/>
          <a:p>
            <a:r>
              <a:rPr lang="en-US" dirty="0" smtClean="0"/>
              <a:t>In the late 70’s, and early 80’s, a weak economy coupled with a fading memory of  the .73 and 70 energy crisis resulted in little or no interest in utility scale wind energy.  It was not until the late 90’s that there was a renewed interest in this technology.</a:t>
            </a:r>
          </a:p>
          <a:p>
            <a:endParaRPr lang="en-US" dirty="0" smtClean="0"/>
          </a:p>
          <a:p>
            <a:r>
              <a:rPr lang="en-US" dirty="0" smtClean="0"/>
              <a:t>1998 Vansycle Wind Project began operation.  This was the first commercial wind farm in Oregon.  Operated by NextEra Energy resources. (38 660 kW turbines)</a:t>
            </a:r>
          </a:p>
          <a:p>
            <a:endParaRPr lang="en-US" dirty="0"/>
          </a:p>
          <a:p>
            <a:r>
              <a:rPr lang="en-US" dirty="0" smtClean="0"/>
              <a:t>2001 Stateline wind farm began operation.  Operated by Florida Power and Light (454 660 kW Vestas turbines); Stateline 1 (2001), Stateline 2 (2002), Stateline 3 (2009):</a:t>
            </a:r>
          </a:p>
          <a:p>
            <a:endParaRPr lang="en-US" dirty="0" smtClean="0"/>
          </a:p>
          <a:p>
            <a:r>
              <a:rPr lang="en-US" dirty="0" smtClean="0"/>
              <a:t>2003 Nine Canyon wind farm began operation.  Operated by Energy Northwest (49 1.3 MW Bonus turbines)</a:t>
            </a:r>
            <a:endParaRPr lang="en-US" dirty="0"/>
          </a:p>
          <a:p>
            <a:endParaRPr lang="en-US" dirty="0" smtClean="0"/>
          </a:p>
          <a:p>
            <a:r>
              <a:rPr lang="en-US" dirty="0" smtClean="0"/>
              <a:t>2006 Wild Horse wind farm began operation.  Operated for Puget Sound Energy (127 1.8 MW Vestas V80 turbines)</a:t>
            </a:r>
          </a:p>
          <a:p>
            <a:endParaRPr lang="en-US" dirty="0"/>
          </a:p>
          <a:p>
            <a:r>
              <a:rPr lang="en-US" dirty="0" smtClean="0"/>
              <a:t>2009 Windy Point/Windy Flats wind farm began operation.  Operated for the </a:t>
            </a:r>
            <a:r>
              <a:rPr lang="en-US" dirty="0"/>
              <a:t>Tuolumne Wind Project </a:t>
            </a:r>
            <a:r>
              <a:rPr lang="en-US" dirty="0" smtClean="0"/>
              <a:t>Authority and the </a:t>
            </a:r>
            <a:r>
              <a:rPr lang="en-US" dirty="0"/>
              <a:t>Southern California Public Power Authority </a:t>
            </a:r>
            <a:r>
              <a:rPr lang="en-US" dirty="0" smtClean="0"/>
              <a:t>(156 2.3 MW Siemens turbines and 20 2.0 MW RE power turbines)</a:t>
            </a:r>
          </a:p>
          <a:p>
            <a:endParaRPr lang="en-US" dirty="0"/>
          </a:p>
          <a:p>
            <a:r>
              <a:rPr lang="en-US" dirty="0" smtClean="0"/>
              <a:t>2012 Shepherds Flat Wind Farm began operation.  Operated for Southern California Edison (338 2.5 MW GE turbines)</a:t>
            </a:r>
          </a:p>
          <a:p>
            <a:endParaRPr lang="en-US" dirty="0"/>
          </a:p>
          <a:p>
            <a:r>
              <a:rPr lang="en-US" dirty="0"/>
              <a:t>Nameplate capacity in the </a:t>
            </a:r>
            <a:r>
              <a:rPr lang="en-US" dirty="0" smtClean="0"/>
              <a:t>Northwest </a:t>
            </a:r>
            <a:r>
              <a:rPr lang="en-US" dirty="0"/>
              <a:t>(as of 2011)</a:t>
            </a:r>
          </a:p>
          <a:p>
            <a:pPr lvl="1"/>
            <a:r>
              <a:rPr lang="en-US" dirty="0"/>
              <a:t>Washington: approx. 2,500 MW</a:t>
            </a:r>
          </a:p>
          <a:p>
            <a:pPr lvl="1"/>
            <a:r>
              <a:rPr lang="en-US" dirty="0"/>
              <a:t>Oregon: </a:t>
            </a:r>
            <a:r>
              <a:rPr lang="en-US" dirty="0" smtClean="0"/>
              <a:t>approx. </a:t>
            </a:r>
            <a:r>
              <a:rPr lang="en-US" dirty="0"/>
              <a:t>2,500 MW</a:t>
            </a:r>
          </a:p>
          <a:p>
            <a:pPr lvl="1"/>
            <a:r>
              <a:rPr lang="en-US" dirty="0"/>
              <a:t>Idaho: approx. 600 MW</a:t>
            </a:r>
          </a:p>
          <a:p>
            <a:pPr lvl="1"/>
            <a:r>
              <a:rPr lang="en-US" dirty="0"/>
              <a:t>Montana: approx. 380 MW</a:t>
            </a:r>
          </a:p>
          <a:p>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99</a:t>
            </a:fld>
            <a:endParaRPr lang="en-US"/>
          </a:p>
        </p:txBody>
      </p:sp>
      <p:pic>
        <p:nvPicPr>
          <p:cNvPr id="3074" name="Picture 2" descr="C:\PNNL Work\Misc. Documents\Photos\Photos (I've Taken)\Unsorted\IMG_0087.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21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24168</TotalTime>
  <Words>16244</Words>
  <Application>Microsoft Office PowerPoint</Application>
  <PresentationFormat>On-screen Show (4:3)</PresentationFormat>
  <Paragraphs>1561</Paragraphs>
  <Slides>107</Slides>
  <Notes>83</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Office Theme</vt:lpstr>
      <vt:lpstr>Development of the Electricity Industry in the Northwest</vt:lpstr>
      <vt:lpstr>Overview</vt:lpstr>
      <vt:lpstr>Module Outline</vt:lpstr>
      <vt:lpstr>Part 1: The Early Years of Northwest Electricity  (Prior to 1900)</vt:lpstr>
      <vt:lpstr>Part 1 Overview</vt:lpstr>
      <vt:lpstr>Early Hydraulic Systems</vt:lpstr>
      <vt:lpstr>The First Electricity in the Northwest</vt:lpstr>
      <vt:lpstr>First “Central System” in the Northwest</vt:lpstr>
      <vt:lpstr>Electrification of Hydraulic Systems</vt:lpstr>
      <vt:lpstr>The first Standalone Hydroelectric System</vt:lpstr>
      <vt:lpstr>First Urban “Central System” in the Northwest</vt:lpstr>
      <vt:lpstr>Early Electric Loads</vt:lpstr>
      <vt:lpstr>Early Lighting Loads</vt:lpstr>
      <vt:lpstr>Early Traction Loads</vt:lpstr>
      <vt:lpstr>Early Motor loads</vt:lpstr>
      <vt:lpstr>Municipal Regulation and the Franchise System</vt:lpstr>
      <vt:lpstr>Financing the Early Power Systems</vt:lpstr>
      <vt:lpstr>Growth of the Isolated Stations</vt:lpstr>
      <vt:lpstr>Early Isolated Systems Across the NW</vt:lpstr>
      <vt:lpstr>Battle of the Currents</vt:lpstr>
      <vt:lpstr>Battle of the Currents in the Northwest</vt:lpstr>
      <vt:lpstr>Financial Panic of 1893</vt:lpstr>
      <vt:lpstr>The Collapse of the Early Systems</vt:lpstr>
      <vt:lpstr>Local Consolidation of the Early Systems</vt:lpstr>
      <vt:lpstr>Formation of the Seattle Electric Company</vt:lpstr>
      <vt:lpstr>The Rise of Larger Generation Stations</vt:lpstr>
      <vt:lpstr>The Closing of the 19th Century</vt:lpstr>
      <vt:lpstr>Part 2: Private Companies and Municipal Power  (1900-1930)</vt:lpstr>
      <vt:lpstr>Part 2 Overview</vt:lpstr>
      <vt:lpstr>Northwest Electricity Industry in 1900</vt:lpstr>
      <vt:lpstr>The State of Private Power in 1900</vt:lpstr>
      <vt:lpstr>The Emergence of Municipal Power</vt:lpstr>
      <vt:lpstr>The New Technologies</vt:lpstr>
      <vt:lpstr>Regional Consolidation of Private Utilities</vt:lpstr>
      <vt:lpstr>Formation of Puget Sound Traction Light &amp; Power Company </vt:lpstr>
      <vt:lpstr>Benefits of Regional Consolidation</vt:lpstr>
      <vt:lpstr>SCL Learns from Regional Consolidation</vt:lpstr>
      <vt:lpstr>Other Regional Dams</vt:lpstr>
      <vt:lpstr>Electric Loads in the Early  20th Century</vt:lpstr>
      <vt:lpstr>Consumer Loads</vt:lpstr>
      <vt:lpstr>Traction Loads</vt:lpstr>
      <vt:lpstr>Industrial Loads</vt:lpstr>
      <vt:lpstr>Problems with the Municipal Franchise</vt:lpstr>
      <vt:lpstr>Transition from Municipal to State Regulation (1907-1914)</vt:lpstr>
      <vt:lpstr>State Regulation and the Holding Companies</vt:lpstr>
      <vt:lpstr>Public and Private Power at the end of 1929</vt:lpstr>
      <vt:lpstr>Part 3: The Emergence of Federal Power  (1930-1950)</vt:lpstr>
      <vt:lpstr>Part 3 Overview</vt:lpstr>
      <vt:lpstr>Northwest Electricity Industry in 1930</vt:lpstr>
      <vt:lpstr>Why the Federal Government Became Involved</vt:lpstr>
      <vt:lpstr>Public Utility Holding Company Act of 1935</vt:lpstr>
      <vt:lpstr>Utilities Divest from Unregulated Activities</vt:lpstr>
      <vt:lpstr>The Rural Electrification Act of 1936</vt:lpstr>
      <vt:lpstr>The Growth of Rural Electrification</vt:lpstr>
      <vt:lpstr>Rural Cooperatives in the Northwest</vt:lpstr>
      <vt:lpstr>Development of the Columbia River System</vt:lpstr>
      <vt:lpstr>The Bonneville Project Act of 1937</vt:lpstr>
      <vt:lpstr>Public Utilities Districts</vt:lpstr>
      <vt:lpstr>Washington State PUDs</vt:lpstr>
      <vt:lpstr>Oregon State PUDs</vt:lpstr>
      <vt:lpstr>Problems Between PUDs and Private Power</vt:lpstr>
      <vt:lpstr>Federal Power and WWII</vt:lpstr>
      <vt:lpstr>Federal Power at the end of 1949</vt:lpstr>
      <vt:lpstr>Part 4: Post War Growth Years  (1950-1970)</vt:lpstr>
      <vt:lpstr>Part 4 Overview</vt:lpstr>
      <vt:lpstr>Northwest Electricity Industry in 1950</vt:lpstr>
      <vt:lpstr>Further Tensions Between Private and Public Power</vt:lpstr>
      <vt:lpstr>A Understanding Between Public and Private Power</vt:lpstr>
      <vt:lpstr>The Interconnected Power System</vt:lpstr>
      <vt:lpstr>The 1965 Northeast Blackout</vt:lpstr>
      <vt:lpstr>A Rapidly Growing Power System</vt:lpstr>
      <vt:lpstr>Electric Loads in the Growing Power System</vt:lpstr>
      <vt:lpstr>The Last of the Federal Dams are Built</vt:lpstr>
      <vt:lpstr>Washington Public Power Supply System (WPPSS)</vt:lpstr>
      <vt:lpstr>The Hydro-Thermal Power Plan</vt:lpstr>
      <vt:lpstr>The “Net Power” Arrangement</vt:lpstr>
      <vt:lpstr>Moving Forward with the Hydro-Thermal Power Plan</vt:lpstr>
      <vt:lpstr>The Emergence of Environmental Concerns</vt:lpstr>
      <vt:lpstr>Post War Growth Years in 1969</vt:lpstr>
      <vt:lpstr>Part 5: Challenges  (1970-1985)</vt:lpstr>
      <vt:lpstr>Part 5 Overview</vt:lpstr>
      <vt:lpstr>Northwest Electricity Industry in 1970</vt:lpstr>
      <vt:lpstr>Construction and Operation of the New Thermal Power Plants </vt:lpstr>
      <vt:lpstr>Energy Crisis of 1973</vt:lpstr>
      <vt:lpstr>Wind as a Potential New Generation Source</vt:lpstr>
      <vt:lpstr>Energy Crisis of 1979</vt:lpstr>
      <vt:lpstr>The Public Utility Regulatory Policies Act (PURPA)</vt:lpstr>
      <vt:lpstr>Lower than Expected Load Growth</vt:lpstr>
      <vt:lpstr>WPPSS Turns to “WHOOPS”</vt:lpstr>
      <vt:lpstr>WHOOPS…</vt:lpstr>
      <vt:lpstr>Challenges in 1984</vt:lpstr>
      <vt:lpstr>Part 6: The Modern Electric System in the Northwest   (1985-Present)</vt:lpstr>
      <vt:lpstr>Part 5 Overview</vt:lpstr>
      <vt:lpstr>Northwest Electricity Industry in 1985</vt:lpstr>
      <vt:lpstr>PACIFIC NORTHWEST ELECTRIC POWER PLANNING AND CONSERVATION ACT</vt:lpstr>
      <vt:lpstr>The Energy Policy Act of 2005</vt:lpstr>
      <vt:lpstr>The Energy Independence and Security Act of 2007</vt:lpstr>
      <vt:lpstr>The American Recovery and Reinvestment Act of 2009</vt:lpstr>
      <vt:lpstr>A Second Attempt at a Wind Industry</vt:lpstr>
      <vt:lpstr>The Driving Factors for the New Wind Industry</vt:lpstr>
      <vt:lpstr>Deregulating California’s Electricity, and what it Meant for the Northwest.</vt:lpstr>
      <vt:lpstr>The Future Role of Federal Power?</vt:lpstr>
      <vt:lpstr>The Smart Grid in the Northwest</vt:lpstr>
      <vt:lpstr>Workforce Challenges</vt:lpstr>
      <vt:lpstr>The Northwest Power System Today</vt:lpstr>
      <vt:lpstr>Concluding Comments</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Staff</cp:lastModifiedBy>
  <cp:revision>818</cp:revision>
  <dcterms:created xsi:type="dcterms:W3CDTF">2006-08-16T00:00:00Z</dcterms:created>
  <dcterms:modified xsi:type="dcterms:W3CDTF">2012-09-25T04:48:04Z</dcterms:modified>
</cp:coreProperties>
</file>